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3" r:id="rId16"/>
    <p:sldId id="272" r:id="rId17"/>
    <p:sldId id="274" r:id="rId18"/>
    <p:sldId id="275" r:id="rId19"/>
    <p:sldId id="27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5" d="100"/>
          <a:sy n="95" d="100"/>
        </p:scale>
        <p:origin x="-206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XIII Liceum Ogólnokształcące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im. gen. Józefa Hallera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ul. Fredry 3   85-057  Bydgoszcz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sz="8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MATURA</a:t>
            </a:r>
            <a:r>
              <a:rPr lang="pl-PL" sz="8800" b="1" dirty="0"/>
              <a:t> </a:t>
            </a:r>
            <a:r>
              <a:rPr lang="pl-PL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2024</a:t>
            </a:r>
            <a:endParaRPr lang="pl-PL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597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Matura 2024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Zdający na egzamin maturalny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ustny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przychodzą do szkoły    </a:t>
            </a:r>
          </a:p>
          <a:p>
            <a:pPr algn="ctr">
              <a:buNone/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 o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godzinę wcześniej niż wyznaczony termin odpowiedzi.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9725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Przybory pomocnicze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   Każdy </a:t>
            </a:r>
            <a:r>
              <a:rPr lang="pl-PL" sz="2800" b="1" dirty="0">
                <a:solidFill>
                  <a:srgbClr val="0070C0"/>
                </a:solidFill>
              </a:rPr>
              <a:t>zdający powinien mieć na egzaminie </a:t>
            </a:r>
            <a:r>
              <a:rPr lang="pl-PL" sz="2800" b="1" dirty="0" smtClean="0">
                <a:solidFill>
                  <a:srgbClr val="0070C0"/>
                </a:solidFill>
              </a:rPr>
              <a:t>      z </a:t>
            </a:r>
            <a:r>
              <a:rPr lang="pl-PL" sz="2800" b="1" dirty="0">
                <a:solidFill>
                  <a:srgbClr val="0070C0"/>
                </a:solidFill>
              </a:rPr>
              <a:t>każdego przedmiotu długopis (lub pióro) </a:t>
            </a:r>
            <a:r>
              <a:rPr lang="pl-PL" sz="2800" b="1" dirty="0" smtClean="0">
                <a:solidFill>
                  <a:srgbClr val="0070C0"/>
                </a:solidFill>
              </a:rPr>
              <a:t>        z </a:t>
            </a:r>
            <a:r>
              <a:rPr lang="pl-PL" sz="2800" b="1" dirty="0">
                <a:solidFill>
                  <a:srgbClr val="0070C0"/>
                </a:solidFill>
              </a:rPr>
              <a:t>czarnym tuszem (atramentem) przeznaczony do zapisywania rozwiązań (odpowiedzi).</a:t>
            </a:r>
          </a:p>
          <a:p>
            <a:pPr>
              <a:buNone/>
            </a:pPr>
            <a:r>
              <a:rPr lang="pl-PL" sz="2800" b="1" dirty="0">
                <a:solidFill>
                  <a:srgbClr val="0070C0"/>
                </a:solidFill>
              </a:rPr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  Rysunki </a:t>
            </a:r>
            <a:r>
              <a:rPr lang="pl-PL" sz="2800" b="1" dirty="0">
                <a:solidFill>
                  <a:srgbClr val="0070C0"/>
                </a:solidFill>
              </a:rPr>
              <a:t>– jeżeli trzeba je wykonać – zdający wykonują długopisem. Nie wykonuje się rysunków ołówkiem. </a:t>
            </a:r>
          </a:p>
          <a:p>
            <a:endParaRPr lang="pl-P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2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Przybory pomocnicze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2073" y="1378425"/>
            <a:ext cx="10590662" cy="52816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2600" b="1" dirty="0">
                <a:solidFill>
                  <a:srgbClr val="0070C0"/>
                </a:solidFill>
              </a:rPr>
              <a:t>Pozostałe materiały i przybory pomocnicze według przedmiotów egzaminacyjnych: </a:t>
            </a:r>
          </a:p>
          <a:p>
            <a:pPr>
              <a:buNone/>
            </a:pPr>
            <a:endParaRPr lang="pl-PL" sz="2600" dirty="0"/>
          </a:p>
          <a:p>
            <a:pPr>
              <a:buNone/>
            </a:pPr>
            <a:r>
              <a:rPr lang="pl-PL" sz="2600" dirty="0">
                <a:solidFill>
                  <a:srgbClr val="FF0000"/>
                </a:solidFill>
              </a:rPr>
              <a:t>Matematyka</a:t>
            </a:r>
            <a:r>
              <a:rPr lang="pl-PL" sz="2600" dirty="0"/>
              <a:t> - </a:t>
            </a:r>
            <a:r>
              <a:rPr lang="pl-PL" sz="2600" dirty="0">
                <a:solidFill>
                  <a:srgbClr val="0070C0"/>
                </a:solidFill>
              </a:rPr>
              <a:t>linijka, cyrkiel, kalkulator prosty ,</a:t>
            </a:r>
            <a:r>
              <a:rPr lang="pl-PL" sz="2600" i="1" dirty="0">
                <a:solidFill>
                  <a:srgbClr val="0070C0"/>
                </a:solidFill>
              </a:rPr>
              <a:t>wybrane wzory matematyczne</a:t>
            </a:r>
          </a:p>
          <a:p>
            <a:pPr>
              <a:buNone/>
            </a:pPr>
            <a:endParaRPr lang="pl-PL" sz="2600" i="1" dirty="0"/>
          </a:p>
          <a:p>
            <a:pPr>
              <a:buNone/>
            </a:pPr>
            <a:r>
              <a:rPr lang="pl-PL" sz="2600" dirty="0">
                <a:solidFill>
                  <a:srgbClr val="FF0000"/>
                </a:solidFill>
              </a:rPr>
              <a:t>Biologia</a:t>
            </a:r>
            <a:r>
              <a:rPr lang="pl-PL" sz="2600" dirty="0"/>
              <a:t> - </a:t>
            </a:r>
            <a:r>
              <a:rPr lang="pl-PL" sz="2600" dirty="0">
                <a:solidFill>
                  <a:srgbClr val="0070C0"/>
                </a:solidFill>
              </a:rPr>
              <a:t>linijka, kalkulator prosty, </a:t>
            </a:r>
            <a:r>
              <a:rPr lang="pl-PL" sz="2600" i="1" dirty="0">
                <a:solidFill>
                  <a:srgbClr val="0070C0"/>
                </a:solidFill>
              </a:rPr>
              <a:t>wybrane wzory i stałe fizykochemiczne</a:t>
            </a:r>
          </a:p>
          <a:p>
            <a:pPr>
              <a:buNone/>
            </a:pPr>
            <a:r>
              <a:rPr lang="pl-PL" sz="2600" dirty="0">
                <a:solidFill>
                  <a:srgbClr val="0070C0"/>
                </a:solidFill>
              </a:rPr>
              <a:t>	</a:t>
            </a:r>
            <a:endParaRPr lang="pl-PL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600" dirty="0" smtClean="0">
                <a:solidFill>
                  <a:srgbClr val="FF0000"/>
                </a:solidFill>
              </a:rPr>
              <a:t>Geografia</a:t>
            </a:r>
            <a:r>
              <a:rPr lang="pl-PL" sz="2600" dirty="0" smtClean="0"/>
              <a:t> </a:t>
            </a:r>
            <a:r>
              <a:rPr lang="pl-PL" sz="2600" dirty="0"/>
              <a:t>- </a:t>
            </a:r>
            <a:r>
              <a:rPr lang="pl-PL" sz="2600" dirty="0">
                <a:solidFill>
                  <a:srgbClr val="0070C0"/>
                </a:solidFill>
              </a:rPr>
              <a:t>linijka, kalkulator prosty, </a:t>
            </a:r>
            <a:r>
              <a:rPr lang="pl-PL" sz="2600" dirty="0" smtClean="0">
                <a:solidFill>
                  <a:srgbClr val="0070C0"/>
                </a:solidFill>
              </a:rPr>
              <a:t>lupa</a:t>
            </a:r>
          </a:p>
          <a:p>
            <a:pPr>
              <a:buNone/>
            </a:pPr>
            <a:endParaRPr lang="pl-PL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600" dirty="0">
                <a:solidFill>
                  <a:srgbClr val="FF0000"/>
                </a:solidFill>
              </a:rPr>
              <a:t>Historia</a:t>
            </a:r>
            <a:r>
              <a:rPr lang="pl-PL" sz="2600" dirty="0"/>
              <a:t> – </a:t>
            </a:r>
            <a:r>
              <a:rPr lang="pl-PL" sz="2600" dirty="0">
                <a:solidFill>
                  <a:srgbClr val="0070C0"/>
                </a:solidFill>
              </a:rPr>
              <a:t>lupa.</a:t>
            </a:r>
            <a:endParaRPr lang="pl-PL" sz="2600" i="1" dirty="0">
              <a:solidFill>
                <a:srgbClr val="0070C0"/>
              </a:solidFill>
            </a:endParaRPr>
          </a:p>
          <a:p>
            <a:pPr>
              <a:buNone/>
            </a:pPr>
            <a:endParaRPr lang="pl-PL" sz="2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600" i="1" dirty="0"/>
              <a:t> </a:t>
            </a:r>
            <a:r>
              <a:rPr lang="pl-PL" sz="2600" dirty="0">
                <a:solidFill>
                  <a:srgbClr val="FF0000"/>
                </a:solidFill>
              </a:rPr>
              <a:t>Wiedza o społeczeństwie </a:t>
            </a:r>
            <a:r>
              <a:rPr lang="pl-PL" sz="2600" dirty="0"/>
              <a:t>- </a:t>
            </a:r>
            <a:r>
              <a:rPr lang="pl-PL" sz="2600" dirty="0">
                <a:solidFill>
                  <a:srgbClr val="0070C0"/>
                </a:solidFill>
              </a:rPr>
              <a:t>kalkulator prosty</a:t>
            </a:r>
            <a:r>
              <a:rPr lang="pl-PL" sz="26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pl-PL" sz="2600" dirty="0"/>
              <a:t>	</a:t>
            </a:r>
          </a:p>
          <a:p>
            <a:pPr>
              <a:buNone/>
            </a:pPr>
            <a:r>
              <a:rPr lang="pl-PL" sz="2600" dirty="0"/>
              <a:t>	</a:t>
            </a:r>
            <a:r>
              <a:rPr lang="pl-PL" sz="2600" dirty="0">
                <a:solidFill>
                  <a:srgbClr val="0070C0"/>
                </a:solidFill>
              </a:rPr>
              <a:t>** Kalkulator </a:t>
            </a:r>
            <a:r>
              <a:rPr lang="pl-PL" sz="2600" b="1" dirty="0">
                <a:solidFill>
                  <a:srgbClr val="0070C0"/>
                </a:solidFill>
              </a:rPr>
              <a:t>prosty – jest to kalkulator, który umożliwia wykonywanie tylko dodawania, odejmowania, mnożenia, dzielenia, ewentualnie obliczanie procentów lub pierwiastków kwadratowych z liczb. </a:t>
            </a:r>
            <a:endParaRPr lang="pl-PL" sz="2600" i="1" dirty="0">
              <a:solidFill>
                <a:srgbClr val="0070C0"/>
              </a:solidFill>
            </a:endParaRP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46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Matura 2024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47164" y="1774209"/>
            <a:ext cx="9457448" cy="4137013"/>
          </a:xfrm>
        </p:spPr>
        <p:txBody>
          <a:bodyPr/>
          <a:lstStyle/>
          <a:p>
            <a:pPr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Szkoła nie zapewnia wody pitnej,       </a:t>
            </a:r>
          </a:p>
          <a:p>
            <a:pPr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 na egzamin należy przynieść </a:t>
            </a:r>
            <a:r>
              <a:rPr lang="pl-PL" sz="3200" b="1" dirty="0" smtClean="0">
                <a:solidFill>
                  <a:srgbClr val="FF0000"/>
                </a:solidFill>
              </a:rPr>
              <a:t>własną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</a:rPr>
              <a:t>butelkę z </a:t>
            </a:r>
            <a:r>
              <a:rPr lang="pl-PL" sz="3200" b="1" dirty="0">
                <a:solidFill>
                  <a:srgbClr val="FF0000"/>
                </a:solidFill>
              </a:rPr>
              <a:t>wodą.</a:t>
            </a:r>
          </a:p>
          <a:p>
            <a:pPr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Zakaz wnoszenia i korzystania w sali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indent="-457200">
              <a:buNone/>
            </a:pPr>
            <a:r>
              <a:rPr lang="pl-PL" b="1" dirty="0"/>
              <a:t> </a:t>
            </a:r>
            <a:r>
              <a:rPr lang="pl-PL" sz="2800" b="1" dirty="0">
                <a:solidFill>
                  <a:srgbClr val="0070C0"/>
                </a:solidFill>
              </a:rPr>
              <a:t>z jakichkolwiek urządzeń </a:t>
            </a:r>
            <a:r>
              <a:rPr lang="pl-PL" sz="2800" b="1" dirty="0" smtClean="0">
                <a:solidFill>
                  <a:srgbClr val="0070C0"/>
                </a:solidFill>
              </a:rPr>
              <a:t>telekomunikacyjnych,       w </a:t>
            </a:r>
            <a:r>
              <a:rPr lang="pl-PL" sz="2800" b="1" dirty="0">
                <a:solidFill>
                  <a:srgbClr val="0070C0"/>
                </a:solidFill>
              </a:rPr>
              <a:t>tym telefonów komórkowych, </a:t>
            </a:r>
            <a:r>
              <a:rPr lang="pl-PL" sz="2800" b="1" dirty="0" err="1">
                <a:solidFill>
                  <a:srgbClr val="0070C0"/>
                </a:solidFill>
              </a:rPr>
              <a:t>smartwatchy</a:t>
            </a:r>
            <a:r>
              <a:rPr lang="pl-PL" sz="2800" b="1" dirty="0">
                <a:solidFill>
                  <a:srgbClr val="0070C0"/>
                </a:solidFill>
              </a:rPr>
              <a:t>, </a:t>
            </a:r>
          </a:p>
          <a:p>
            <a:pPr>
              <a:buNone/>
            </a:pPr>
            <a:r>
              <a:rPr lang="pl-PL" sz="2800" b="1" dirty="0">
                <a:solidFill>
                  <a:srgbClr val="0070C0"/>
                </a:solidFill>
              </a:rPr>
              <a:t>  torb/plecaków , przedmiotów i przyborów </a:t>
            </a:r>
            <a:r>
              <a:rPr lang="pl-PL" sz="2800" b="1" dirty="0" smtClean="0">
                <a:solidFill>
                  <a:srgbClr val="0070C0"/>
                </a:solidFill>
              </a:rPr>
              <a:t>               </a:t>
            </a:r>
            <a:r>
              <a:rPr lang="pl-PL" sz="2800" b="1" dirty="0">
                <a:solidFill>
                  <a:srgbClr val="0070C0"/>
                </a:solidFill>
              </a:rPr>
              <a:t>nie wymienionych w Komunikacie Dyrektora </a:t>
            </a:r>
            <a:r>
              <a:rPr lang="pl-PL" sz="2800" b="1" dirty="0" smtClean="0">
                <a:solidFill>
                  <a:srgbClr val="0070C0"/>
                </a:solidFill>
              </a:rPr>
              <a:t>CKE. </a:t>
            </a:r>
            <a:endParaRPr lang="pl-PL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756" y="4293096"/>
            <a:ext cx="2613474" cy="261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7061" y="3998371"/>
            <a:ext cx="2376264" cy="25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05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 rotWithShape="1">
          <a:blip r:embed="rId2"/>
          <a:srcRect l="-1" r="2012"/>
          <a:stretch/>
        </p:blipFill>
        <p:spPr bwMode="auto">
          <a:xfrm>
            <a:off x="3684896" y="-1"/>
            <a:ext cx="5186149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04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32738"/>
          </a:xfrm>
        </p:spPr>
        <p:txBody>
          <a:bodyPr>
            <a:normAutofit fontScale="90000"/>
          </a:bodyPr>
          <a:lstStyle/>
          <a:p>
            <a:r>
              <a:rPr lang="pl-PL" alt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Termin dodatkowy </a:t>
            </a:r>
            <a:br>
              <a:rPr lang="pl-PL" alt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pl-PL" alt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część ustna – 10-12 czerwca, </a:t>
            </a:r>
            <a:r>
              <a:rPr lang="pl-PL" altLang="pl-PL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pl-PL" altLang="pl-PL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pl-PL" altLang="pl-PL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część </a:t>
            </a:r>
            <a:r>
              <a:rPr lang="pl-PL" alt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pisemna – 3-17 czerwca </a:t>
            </a:r>
            <a:r>
              <a:rPr lang="pl-PL" altLang="pl-PL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egzaminy w </a:t>
            </a:r>
            <a:r>
              <a:rPr lang="pl-PL" alt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Gdańsku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02006" y="2756848"/>
            <a:ext cx="9529156" cy="3767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W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szczególnych przypadkach losowych lub zdrowotnych, uniemożliwiających przystąpienie do egzaminu 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maturalnego  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z danego przedmiotu lub 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przedmiotów w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części ustnej lub części 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pisemnej w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terminie głównym, </a:t>
            </a:r>
            <a:r>
              <a:rPr lang="pl-PL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dyrektor okręgowej komisji </a:t>
            </a:r>
            <a:r>
              <a:rPr lang="pl-PL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egzaminacyjnej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, na udokumentowany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wniosek absolwenta lub jego rodziców, może wyrazić zgodę 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               na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przystąpienie przez absolwenta do egzaminu 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maturalnego z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tego przedmiotu lub przedmiotów w terminie dodatkowym 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  w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czerwcu </a:t>
            </a:r>
            <a:r>
              <a:rPr lang="pl-PL" sz="2400" dirty="0" smtClean="0">
                <a:solidFill>
                  <a:srgbClr val="140ADE"/>
                </a:solidFill>
                <a:cs typeface="Times New Roman" panose="02020603050405020304" pitchFamily="18" charset="0"/>
              </a:rPr>
              <a:t>2024  </a:t>
            </a:r>
            <a:r>
              <a:rPr lang="pl-PL" sz="2400" dirty="0">
                <a:solidFill>
                  <a:srgbClr val="140ADE"/>
                </a:solidFill>
                <a:cs typeface="Times New Roman" panose="02020603050405020304" pitchFamily="18" charset="0"/>
              </a:rPr>
              <a:t>roku.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824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Termin dodatkowy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pl-PL" sz="4000" dirty="0">
                <a:solidFill>
                  <a:srgbClr val="140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Wniosek do dyrektora szkoły składa absolwent lub jego rodzice </a:t>
            </a:r>
            <a:r>
              <a:rPr lang="pl-PL" altLang="pl-PL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najpóźniej w dniu egzaminu </a:t>
            </a:r>
            <a:r>
              <a:rPr lang="pl-PL" altLang="pl-P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 danego przedmiotu.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947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Świadectwa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471" y="1338537"/>
            <a:ext cx="3659039" cy="55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7359650" y="1716088"/>
            <a:ext cx="4832350" cy="4562475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l-PL" altLang="pl-PL" sz="3200" b="1" kern="0" dirty="0">
                <a:solidFill>
                  <a:srgbClr val="0000CC"/>
                </a:solidFill>
                <a:latin typeface="Arial" charset="0"/>
              </a:rPr>
              <a:t>Świadectwo dojrzałości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l-PL" altLang="pl-PL" sz="3200" b="1" kern="0" dirty="0">
                <a:solidFill>
                  <a:srgbClr val="0000CC"/>
                </a:solidFill>
                <a:latin typeface="Arial" charset="0"/>
              </a:rPr>
              <a:t>lub zaświadczenie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l-PL" altLang="pl-PL" sz="3200" b="1" kern="0" dirty="0">
                <a:solidFill>
                  <a:srgbClr val="0000CC"/>
                </a:solidFill>
                <a:latin typeface="Arial" charset="0"/>
              </a:rPr>
              <a:t>o uzyskanych wynikach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l-PL" altLang="pl-PL" sz="3200" b="1" kern="0" dirty="0">
                <a:solidFill>
                  <a:srgbClr val="0000CC"/>
                </a:solidFill>
                <a:latin typeface="Arial" charset="0"/>
              </a:rPr>
              <a:t>zdający otrzymają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pl-PL" altLang="pl-PL" sz="3200" b="1" kern="0" dirty="0" smtClean="0">
                <a:solidFill>
                  <a:srgbClr val="FF0000"/>
                </a:solidFill>
              </a:rPr>
              <a:t>9 </a:t>
            </a:r>
            <a:r>
              <a:rPr lang="pl-PL" altLang="pl-PL" sz="3200" b="1" kern="0" dirty="0" smtClean="0">
                <a:solidFill>
                  <a:srgbClr val="FF0000"/>
                </a:solidFill>
                <a:latin typeface="Arial" charset="0"/>
              </a:rPr>
              <a:t>lipca 2024 </a:t>
            </a:r>
            <a:r>
              <a:rPr lang="pl-PL" altLang="pl-PL" sz="3200" b="1" kern="0" dirty="0">
                <a:solidFill>
                  <a:srgbClr val="FF0000"/>
                </a:solidFill>
                <a:latin typeface="Arial" charset="0"/>
              </a:rPr>
              <a:t>roku                    </a:t>
            </a:r>
            <a:r>
              <a:rPr lang="pl-PL" altLang="pl-PL" sz="3200" b="1" kern="0" dirty="0">
                <a:solidFill>
                  <a:srgbClr val="0000CC"/>
                </a:solidFill>
                <a:latin typeface="Arial" charset="0"/>
              </a:rPr>
              <a:t>w macierzystej szkole.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945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Egzamin w terminie poprawkowym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egzaminu maturalnego w terminie poprawkowym może przystąpić absolwent, który </a:t>
            </a:r>
            <a:r>
              <a:rPr lang="pl-PL" b="1" dirty="0" smtClean="0">
                <a:solidFill>
                  <a:srgbClr val="FF0000"/>
                </a:solidFill>
              </a:rPr>
              <a:t>nie zdał egzaminu wyłącznie z jednego przedmiotu obowiązkowego</a:t>
            </a:r>
            <a:r>
              <a:rPr lang="pl-PL" dirty="0" smtClean="0"/>
              <a:t> w części ustnej </a:t>
            </a:r>
            <a:r>
              <a:rPr lang="pl-PL" b="1" dirty="0" smtClean="0"/>
              <a:t>ALBO</a:t>
            </a:r>
            <a:r>
              <a:rPr lang="pl-PL" dirty="0" smtClean="0"/>
              <a:t> w części pisemnej,                           pod warunkiem że: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przystąpił do wszystkich egzaminów z przedmiotów obowiązkowych            w części ustnej i w części pisemnej i żaden z tych przedmiotów nie został mu unieważniony                                                                                                                                    </a:t>
            </a:r>
            <a:r>
              <a:rPr lang="pl-PL" b="1" dirty="0" smtClean="0"/>
              <a:t>oraz  </a:t>
            </a:r>
            <a:r>
              <a:rPr lang="pl-PL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pl-PL" dirty="0"/>
              <a:t>p</a:t>
            </a:r>
            <a:r>
              <a:rPr lang="pl-PL" dirty="0" smtClean="0"/>
              <a:t>rzystąpił do egzaminu z co najmniej jednego przedmiotu  dodatkowego na poziomie rozszerzonym w części pisemnej i egzamin ten</a:t>
            </a:r>
            <a:r>
              <a:rPr lang="pl-PL" dirty="0"/>
              <a:t> nie został mu </a:t>
            </a:r>
            <a:r>
              <a:rPr lang="pl-PL" dirty="0" smtClean="0"/>
              <a:t>unieważniony.                                                                                                                 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631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53135" y="0"/>
            <a:ext cx="5308843" cy="6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7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0" y="96715"/>
            <a:ext cx="5718809" cy="6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Egzamin w terminie poprawkowym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>
                <a:solidFill>
                  <a:srgbClr val="0070C0"/>
                </a:solidFill>
              </a:rPr>
              <a:t>Część pisemna egzaminu maturalnego w terminie poprawkowym odbędzie się </a:t>
            </a:r>
            <a:r>
              <a:rPr lang="pl-PL" sz="2000" b="1" dirty="0" smtClean="0">
                <a:solidFill>
                  <a:srgbClr val="0070C0"/>
                </a:solidFill>
              </a:rPr>
              <a:t>20 </a:t>
            </a:r>
            <a:r>
              <a:rPr lang="pl-PL" sz="2000" b="1" dirty="0">
                <a:solidFill>
                  <a:srgbClr val="0070C0"/>
                </a:solidFill>
              </a:rPr>
              <a:t>sierpnia </a:t>
            </a:r>
            <a:r>
              <a:rPr lang="pl-PL" sz="2000" b="1" dirty="0" smtClean="0">
                <a:solidFill>
                  <a:srgbClr val="0070C0"/>
                </a:solidFill>
              </a:rPr>
              <a:t>2024 r. </a:t>
            </a:r>
            <a:r>
              <a:rPr lang="pl-PL" sz="2000" dirty="0" smtClean="0">
                <a:solidFill>
                  <a:srgbClr val="0070C0"/>
                </a:solidFill>
              </a:rPr>
              <a:t>– wtorek.</a:t>
            </a:r>
            <a:endParaRPr lang="pl-PL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Część </a:t>
            </a:r>
            <a:r>
              <a:rPr lang="pl-PL" sz="2000" dirty="0">
                <a:solidFill>
                  <a:srgbClr val="0070C0"/>
                </a:solidFill>
              </a:rPr>
              <a:t>ustna egzaminu maturalnego w terminie poprawkowym odbędzie się </a:t>
            </a:r>
            <a:r>
              <a:rPr lang="pl-PL" sz="2000" b="1" dirty="0">
                <a:solidFill>
                  <a:srgbClr val="0070C0"/>
                </a:solidFill>
              </a:rPr>
              <a:t>21 sierpnia </a:t>
            </a:r>
            <a:r>
              <a:rPr lang="pl-PL" sz="2000" b="1" dirty="0" smtClean="0">
                <a:solidFill>
                  <a:srgbClr val="0070C0"/>
                </a:solidFill>
              </a:rPr>
              <a:t>2024 r. </a:t>
            </a:r>
            <a:r>
              <a:rPr lang="pl-PL" sz="2000" dirty="0" smtClean="0">
                <a:solidFill>
                  <a:srgbClr val="0070C0"/>
                </a:solidFill>
              </a:rPr>
              <a:t>– środa.</a:t>
            </a:r>
            <a:endParaRPr lang="pl-PL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pl-PL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000" dirty="0">
                <a:solidFill>
                  <a:srgbClr val="0070C0"/>
                </a:solidFill>
              </a:rPr>
              <a:t>Wyniki w terminie poprawkowym </a:t>
            </a:r>
            <a:r>
              <a:rPr lang="pl-PL" sz="2000" b="1" dirty="0" smtClean="0">
                <a:solidFill>
                  <a:srgbClr val="0070C0"/>
                </a:solidFill>
              </a:rPr>
              <a:t>10 </a:t>
            </a:r>
            <a:r>
              <a:rPr lang="pl-PL" sz="2000" b="1" dirty="0">
                <a:solidFill>
                  <a:srgbClr val="0070C0"/>
                </a:solidFill>
              </a:rPr>
              <a:t>września </a:t>
            </a:r>
            <a:r>
              <a:rPr lang="pl-PL" sz="2000" b="1" dirty="0" smtClean="0">
                <a:solidFill>
                  <a:srgbClr val="0070C0"/>
                </a:solidFill>
              </a:rPr>
              <a:t>2024 r</a:t>
            </a:r>
            <a:r>
              <a:rPr lang="pl-PL" sz="20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1657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„Czasu nie da się zatrzymać, ale warto wracać do chwil, które pozostają w naszej pamięci na zawsze.”</a:t>
            </a:r>
            <a:endParaRPr lang="pl-PL" sz="3200" b="1" i="1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1" y="609600"/>
            <a:ext cx="5675557" cy="3302977"/>
          </a:xfrm>
          <a:prstGeom prst="rect">
            <a:avLst/>
          </a:prstGeom>
          <a:noFill/>
        </p:spPr>
      </p:pic>
      <p:pic>
        <p:nvPicPr>
          <p:cNvPr id="5" name="Obraz 4" descr="Naklejka Pióro w kałamarzu. Szkic wektor na wymiar • czarny, sztuka,  starożytny • REDRO.p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"/>
            <a:ext cx="3516923" cy="3399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54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 rotWithShape="1">
          <a:blip r:embed="rId2"/>
          <a:srcRect r="1753"/>
          <a:stretch/>
        </p:blipFill>
        <p:spPr bwMode="auto">
          <a:xfrm>
            <a:off x="3480179" y="-1"/>
            <a:ext cx="5227094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15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 rotWithShape="1">
          <a:blip r:embed="rId2"/>
          <a:srcRect l="1680" r="2424" b="34110"/>
          <a:stretch/>
        </p:blipFill>
        <p:spPr bwMode="auto">
          <a:xfrm>
            <a:off x="3052127" y="57150"/>
            <a:ext cx="6087745" cy="674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356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1609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Harmonogram egzaminu maturalnego w 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r.</a:t>
            </a:r>
            <a:b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EGZAMIN 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PISEMNY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3325" y="1542197"/>
            <a:ext cx="7874308" cy="5090615"/>
          </a:xfrm>
        </p:spPr>
        <p:txBody>
          <a:bodyPr>
            <a:normAutofit fontScale="40000" lnSpcReduction="20000"/>
          </a:bodyPr>
          <a:lstStyle/>
          <a:p>
            <a:r>
              <a:rPr lang="pl-PL" sz="4200" b="1" dirty="0" smtClean="0">
                <a:solidFill>
                  <a:srgbClr val="C00000"/>
                </a:solidFill>
              </a:rPr>
              <a:t>07.05</a:t>
            </a:r>
            <a:r>
              <a:rPr lang="pl-PL" sz="4200" b="1" dirty="0">
                <a:solidFill>
                  <a:srgbClr val="C00000"/>
                </a:solidFill>
              </a:rPr>
              <a:t>. – </a:t>
            </a:r>
            <a:r>
              <a:rPr lang="pl-PL" sz="4200" b="1" dirty="0" smtClean="0">
                <a:solidFill>
                  <a:srgbClr val="C00000"/>
                </a:solidFill>
              </a:rPr>
              <a:t>wtorek </a:t>
            </a:r>
            <a:r>
              <a:rPr lang="pl-PL" sz="4200" b="1" dirty="0">
                <a:solidFill>
                  <a:srgbClr val="C00000"/>
                </a:solidFill>
              </a:rPr>
              <a:t>– język polski  – godz.9.00.</a:t>
            </a:r>
          </a:p>
          <a:p>
            <a:pPr>
              <a:buNone/>
            </a:pPr>
            <a:r>
              <a:rPr lang="pl-PL" sz="4200" dirty="0">
                <a:solidFill>
                  <a:srgbClr val="C00000"/>
                </a:solidFill>
              </a:rPr>
              <a:t>poziom podstawowy czas 240 </a:t>
            </a:r>
            <a:r>
              <a:rPr lang="pl-PL" sz="4200" dirty="0" smtClean="0">
                <a:solidFill>
                  <a:srgbClr val="C00000"/>
                </a:solidFill>
              </a:rPr>
              <a:t>min</a:t>
            </a:r>
          </a:p>
          <a:p>
            <a:pPr>
              <a:buNone/>
            </a:pPr>
            <a:r>
              <a:rPr lang="pl-PL" sz="4200" dirty="0" smtClean="0">
                <a:solidFill>
                  <a:srgbClr val="C00000"/>
                </a:solidFill>
              </a:rPr>
              <a:t> </a:t>
            </a:r>
            <a:endParaRPr lang="pl-PL" sz="4200" dirty="0">
              <a:solidFill>
                <a:srgbClr val="C00000"/>
              </a:solidFill>
            </a:endParaRPr>
          </a:p>
          <a:p>
            <a:r>
              <a:rPr lang="pl-PL" sz="4200" b="1" dirty="0">
                <a:solidFill>
                  <a:srgbClr val="00B050"/>
                </a:solidFill>
              </a:rPr>
              <a:t>08.05. </a:t>
            </a:r>
            <a:r>
              <a:rPr lang="pl-PL" sz="4200" b="1" dirty="0" smtClean="0">
                <a:solidFill>
                  <a:srgbClr val="00B050"/>
                </a:solidFill>
              </a:rPr>
              <a:t>– środa </a:t>
            </a:r>
            <a:r>
              <a:rPr lang="pl-PL" sz="4200" b="1" dirty="0">
                <a:solidFill>
                  <a:srgbClr val="00B050"/>
                </a:solidFill>
              </a:rPr>
              <a:t>– matematyka  – godz.9.00.</a:t>
            </a:r>
          </a:p>
          <a:p>
            <a:pPr>
              <a:buNone/>
            </a:pPr>
            <a:r>
              <a:rPr lang="pl-PL" sz="4200" dirty="0">
                <a:solidFill>
                  <a:srgbClr val="00B050"/>
                </a:solidFill>
              </a:rPr>
              <a:t>poziom podstawowy czas 180min </a:t>
            </a:r>
          </a:p>
          <a:p>
            <a:pPr>
              <a:buNone/>
            </a:pPr>
            <a:endParaRPr lang="pl-PL" sz="4200" b="1" dirty="0"/>
          </a:p>
          <a:p>
            <a:r>
              <a:rPr lang="pl-PL" sz="4200" b="1" dirty="0" smtClean="0">
                <a:solidFill>
                  <a:srgbClr val="0070C0"/>
                </a:solidFill>
              </a:rPr>
              <a:t>09.05</a:t>
            </a:r>
            <a:r>
              <a:rPr lang="pl-PL" sz="4200" b="1" dirty="0">
                <a:solidFill>
                  <a:srgbClr val="0070C0"/>
                </a:solidFill>
              </a:rPr>
              <a:t>. – c</a:t>
            </a:r>
            <a:r>
              <a:rPr lang="pl-PL" sz="4200" b="1" dirty="0" smtClean="0">
                <a:solidFill>
                  <a:srgbClr val="0070C0"/>
                </a:solidFill>
              </a:rPr>
              <a:t>zwartek </a:t>
            </a:r>
            <a:r>
              <a:rPr lang="pl-PL" sz="4200" b="1" dirty="0">
                <a:solidFill>
                  <a:srgbClr val="0070C0"/>
                </a:solidFill>
              </a:rPr>
              <a:t>– język angielski  – godz.9.00.</a:t>
            </a:r>
          </a:p>
          <a:p>
            <a:pPr>
              <a:buNone/>
            </a:pPr>
            <a:r>
              <a:rPr lang="pl-PL" sz="4200" dirty="0">
                <a:solidFill>
                  <a:srgbClr val="0070C0"/>
                </a:solidFill>
              </a:rPr>
              <a:t>poziom podstawowy czas 120 </a:t>
            </a:r>
            <a:r>
              <a:rPr lang="pl-PL" sz="4200" dirty="0" smtClean="0">
                <a:solidFill>
                  <a:srgbClr val="0070C0"/>
                </a:solidFill>
              </a:rPr>
              <a:t>min</a:t>
            </a:r>
          </a:p>
          <a:p>
            <a:pPr>
              <a:buNone/>
            </a:pPr>
            <a:endParaRPr lang="pl-PL" sz="4200" dirty="0" smtClean="0">
              <a:solidFill>
                <a:srgbClr val="0070C0"/>
              </a:solidFill>
            </a:endParaRPr>
          </a:p>
          <a:p>
            <a:r>
              <a:rPr lang="pl-PL" sz="4200" b="1" dirty="0" smtClean="0">
                <a:solidFill>
                  <a:srgbClr val="0070C0"/>
                </a:solidFill>
              </a:rPr>
              <a:t>09.05</a:t>
            </a:r>
            <a:r>
              <a:rPr lang="pl-PL" sz="4200" b="1" dirty="0">
                <a:solidFill>
                  <a:srgbClr val="0070C0"/>
                </a:solidFill>
              </a:rPr>
              <a:t>. – </a:t>
            </a:r>
            <a:r>
              <a:rPr lang="pl-PL" sz="4200" b="1" dirty="0" smtClean="0">
                <a:solidFill>
                  <a:srgbClr val="0070C0"/>
                </a:solidFill>
              </a:rPr>
              <a:t>czwartek </a:t>
            </a:r>
            <a:r>
              <a:rPr lang="pl-PL" sz="4200" b="1" dirty="0">
                <a:solidFill>
                  <a:srgbClr val="0070C0"/>
                </a:solidFill>
              </a:rPr>
              <a:t>– język rosyjski– godz.14.00.</a:t>
            </a:r>
          </a:p>
          <a:p>
            <a:pPr>
              <a:buNone/>
            </a:pPr>
            <a:r>
              <a:rPr lang="pl-PL" sz="4200" dirty="0">
                <a:solidFill>
                  <a:srgbClr val="0070C0"/>
                </a:solidFill>
              </a:rPr>
              <a:t>poziom podstawowy czas 120 min </a:t>
            </a:r>
          </a:p>
          <a:p>
            <a:pPr>
              <a:buNone/>
            </a:pPr>
            <a:endParaRPr lang="pl-PL" sz="4200" dirty="0">
              <a:solidFill>
                <a:srgbClr val="0070C0"/>
              </a:solidFill>
            </a:endParaRPr>
          </a:p>
          <a:p>
            <a:r>
              <a:rPr lang="pl-PL" sz="4200" b="1" dirty="0" smtClean="0">
                <a:solidFill>
                  <a:srgbClr val="0070C0"/>
                </a:solidFill>
              </a:rPr>
              <a:t>09.05</a:t>
            </a:r>
            <a:r>
              <a:rPr lang="pl-PL" sz="4200" b="1" dirty="0">
                <a:solidFill>
                  <a:srgbClr val="0070C0"/>
                </a:solidFill>
              </a:rPr>
              <a:t>. – </a:t>
            </a:r>
            <a:r>
              <a:rPr lang="pl-PL" sz="4200" b="1" dirty="0" smtClean="0">
                <a:solidFill>
                  <a:srgbClr val="0070C0"/>
                </a:solidFill>
              </a:rPr>
              <a:t>czwartek </a:t>
            </a:r>
            <a:r>
              <a:rPr lang="pl-PL" sz="4200" b="1" dirty="0">
                <a:solidFill>
                  <a:srgbClr val="0070C0"/>
                </a:solidFill>
              </a:rPr>
              <a:t>– język niemiecki  – godz.14.00.</a:t>
            </a:r>
          </a:p>
          <a:p>
            <a:pPr>
              <a:buNone/>
            </a:pPr>
            <a:r>
              <a:rPr lang="pl-PL" sz="4200" dirty="0">
                <a:solidFill>
                  <a:srgbClr val="0070C0"/>
                </a:solidFill>
              </a:rPr>
              <a:t>poziom podstawowy czas 120 min </a:t>
            </a:r>
          </a:p>
          <a:p>
            <a:pPr>
              <a:buNone/>
            </a:pPr>
            <a:endParaRPr lang="pl-PL" sz="24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220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8087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Harmonogram egzaminu maturalnego w 2024 r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EGZAMIN 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PISEMNY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7038" y="1856095"/>
            <a:ext cx="9607573" cy="447646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10.05. – </a:t>
            </a:r>
            <a:r>
              <a:rPr lang="pl-PL" b="1" dirty="0" smtClean="0">
                <a:solidFill>
                  <a:srgbClr val="0070C0"/>
                </a:solidFill>
              </a:rPr>
              <a:t>piątek </a:t>
            </a:r>
            <a:r>
              <a:rPr lang="pl-PL" b="1" dirty="0">
                <a:solidFill>
                  <a:srgbClr val="0070C0"/>
                </a:solidFill>
              </a:rPr>
              <a:t>– wiedza o społeczeństwie  – godz.9.00.</a:t>
            </a:r>
          </a:p>
          <a:p>
            <a:pPr>
              <a:buNone/>
            </a:pPr>
            <a:r>
              <a:rPr lang="pl-PL" dirty="0">
                <a:solidFill>
                  <a:srgbClr val="0070C0"/>
                </a:solidFill>
              </a:rPr>
              <a:t>poziom rozszerzony czas 180 min</a:t>
            </a:r>
          </a:p>
          <a:p>
            <a:pPr marL="0" indent="0">
              <a:buNone/>
            </a:pPr>
            <a:endParaRPr lang="pl-PL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13.05</a:t>
            </a:r>
            <a:r>
              <a:rPr lang="pl-PL" b="1" dirty="0">
                <a:solidFill>
                  <a:srgbClr val="C00000"/>
                </a:solidFill>
              </a:rPr>
              <a:t>. – </a:t>
            </a:r>
            <a:r>
              <a:rPr lang="pl-PL" b="1" dirty="0" smtClean="0">
                <a:solidFill>
                  <a:srgbClr val="C00000"/>
                </a:solidFill>
              </a:rPr>
              <a:t>poniedziałek </a:t>
            </a:r>
            <a:r>
              <a:rPr lang="pl-PL" b="1" dirty="0">
                <a:solidFill>
                  <a:srgbClr val="C00000"/>
                </a:solidFill>
              </a:rPr>
              <a:t>– język angielski  – godz.9.00.</a:t>
            </a:r>
          </a:p>
          <a:p>
            <a:pPr>
              <a:buNone/>
            </a:pPr>
            <a:r>
              <a:rPr lang="pl-PL" dirty="0">
                <a:solidFill>
                  <a:srgbClr val="C00000"/>
                </a:solidFill>
              </a:rPr>
              <a:t>poziom  rozszerzony czas 150 </a:t>
            </a:r>
            <a:r>
              <a:rPr lang="pl-PL" dirty="0" smtClean="0">
                <a:solidFill>
                  <a:srgbClr val="C00000"/>
                </a:solidFill>
              </a:rPr>
              <a:t>min</a:t>
            </a:r>
          </a:p>
          <a:p>
            <a:pPr>
              <a:buNone/>
            </a:pPr>
            <a:endParaRPr lang="pl-PL" b="1" dirty="0"/>
          </a:p>
          <a:p>
            <a:r>
              <a:rPr lang="pl-PL" b="1" dirty="0" smtClean="0">
                <a:solidFill>
                  <a:srgbClr val="00B050"/>
                </a:solidFill>
              </a:rPr>
              <a:t>14.05</a:t>
            </a:r>
            <a:r>
              <a:rPr lang="pl-PL" b="1" dirty="0">
                <a:solidFill>
                  <a:srgbClr val="00B050"/>
                </a:solidFill>
              </a:rPr>
              <a:t>. – </a:t>
            </a:r>
            <a:r>
              <a:rPr lang="pl-PL" b="1" dirty="0" smtClean="0">
                <a:solidFill>
                  <a:srgbClr val="00B050"/>
                </a:solidFill>
              </a:rPr>
              <a:t>wtorek </a:t>
            </a:r>
            <a:r>
              <a:rPr lang="pl-PL" b="1" dirty="0">
                <a:solidFill>
                  <a:srgbClr val="00B050"/>
                </a:solidFill>
              </a:rPr>
              <a:t>– </a:t>
            </a:r>
            <a:r>
              <a:rPr lang="pl-PL" b="1" dirty="0" smtClean="0">
                <a:solidFill>
                  <a:srgbClr val="00B050"/>
                </a:solidFill>
              </a:rPr>
              <a:t>biologia  </a:t>
            </a:r>
            <a:r>
              <a:rPr lang="pl-PL" b="1" dirty="0">
                <a:solidFill>
                  <a:srgbClr val="00B050"/>
                </a:solidFill>
              </a:rPr>
              <a:t>– </a:t>
            </a:r>
            <a:r>
              <a:rPr lang="pl-PL" b="1" dirty="0" smtClean="0">
                <a:solidFill>
                  <a:srgbClr val="00B050"/>
                </a:solidFill>
              </a:rPr>
              <a:t>godz.9.00</a:t>
            </a:r>
            <a:r>
              <a:rPr lang="pl-PL" b="1" dirty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pl-PL" dirty="0">
                <a:solidFill>
                  <a:srgbClr val="00B050"/>
                </a:solidFill>
              </a:rPr>
              <a:t>poziom rozszerzony czas </a:t>
            </a:r>
            <a:r>
              <a:rPr lang="pl-PL" dirty="0" smtClean="0">
                <a:solidFill>
                  <a:srgbClr val="00B050"/>
                </a:solidFill>
              </a:rPr>
              <a:t>180 </a:t>
            </a:r>
            <a:r>
              <a:rPr lang="pl-PL" dirty="0">
                <a:solidFill>
                  <a:srgbClr val="00B050"/>
                </a:solidFill>
              </a:rPr>
              <a:t>min</a:t>
            </a:r>
          </a:p>
          <a:p>
            <a:r>
              <a:rPr lang="pl-PL" b="1" dirty="0">
                <a:solidFill>
                  <a:srgbClr val="00B050"/>
                </a:solidFill>
              </a:rPr>
              <a:t>14.05. – wtorek – </a:t>
            </a:r>
            <a:r>
              <a:rPr lang="pl-PL" b="1" dirty="0" smtClean="0">
                <a:solidFill>
                  <a:srgbClr val="00B050"/>
                </a:solidFill>
              </a:rPr>
              <a:t>język rosyjski  </a:t>
            </a:r>
            <a:r>
              <a:rPr lang="pl-PL" b="1" dirty="0">
                <a:solidFill>
                  <a:srgbClr val="00B050"/>
                </a:solidFill>
              </a:rPr>
              <a:t>– </a:t>
            </a:r>
            <a:r>
              <a:rPr lang="pl-PL" b="1" dirty="0" smtClean="0">
                <a:solidFill>
                  <a:srgbClr val="00B050"/>
                </a:solidFill>
              </a:rPr>
              <a:t>godz.14.00</a:t>
            </a:r>
            <a:r>
              <a:rPr lang="pl-PL" b="1" dirty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pl-PL" dirty="0">
                <a:solidFill>
                  <a:srgbClr val="00B050"/>
                </a:solidFill>
              </a:rPr>
              <a:t>poziom rozszerzony czas </a:t>
            </a:r>
            <a:r>
              <a:rPr lang="pl-PL" dirty="0" smtClean="0">
                <a:solidFill>
                  <a:srgbClr val="00B050"/>
                </a:solidFill>
              </a:rPr>
              <a:t>150 </a:t>
            </a:r>
            <a:r>
              <a:rPr lang="pl-PL" dirty="0">
                <a:solidFill>
                  <a:srgbClr val="00B050"/>
                </a:solidFill>
              </a:rPr>
              <a:t>min</a:t>
            </a:r>
          </a:p>
          <a:p>
            <a:pPr>
              <a:buNone/>
            </a:pPr>
            <a:endParaRPr lang="pl-PL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02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Harmonogram egzaminu maturalnego w 2024 r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EGZAMIN 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PISEMNY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17.05. – </a:t>
            </a:r>
            <a:r>
              <a:rPr lang="pl-PL" b="1" dirty="0" smtClean="0">
                <a:solidFill>
                  <a:srgbClr val="C00000"/>
                </a:solidFill>
              </a:rPr>
              <a:t>piątek </a:t>
            </a:r>
            <a:r>
              <a:rPr lang="pl-PL" b="1" dirty="0">
                <a:solidFill>
                  <a:srgbClr val="C00000"/>
                </a:solidFill>
              </a:rPr>
              <a:t>– </a:t>
            </a:r>
            <a:r>
              <a:rPr lang="pl-PL" b="1" dirty="0" smtClean="0">
                <a:solidFill>
                  <a:srgbClr val="C00000"/>
                </a:solidFill>
              </a:rPr>
              <a:t>geografia  </a:t>
            </a:r>
            <a:r>
              <a:rPr lang="pl-PL" b="1" dirty="0">
                <a:solidFill>
                  <a:srgbClr val="C00000"/>
                </a:solidFill>
              </a:rPr>
              <a:t>– godz.9.00.</a:t>
            </a:r>
          </a:p>
          <a:p>
            <a:pPr>
              <a:buNone/>
            </a:pPr>
            <a:r>
              <a:rPr lang="pl-PL" dirty="0">
                <a:solidFill>
                  <a:srgbClr val="C00000"/>
                </a:solidFill>
              </a:rPr>
              <a:t>poziom  rozszerzony czas </a:t>
            </a:r>
            <a:r>
              <a:rPr lang="pl-PL" dirty="0" smtClean="0">
                <a:solidFill>
                  <a:srgbClr val="C00000"/>
                </a:solidFill>
              </a:rPr>
              <a:t>180 </a:t>
            </a:r>
            <a:r>
              <a:rPr lang="pl-PL" dirty="0">
                <a:solidFill>
                  <a:srgbClr val="C00000"/>
                </a:solidFill>
              </a:rPr>
              <a:t>min </a:t>
            </a:r>
          </a:p>
          <a:p>
            <a:pPr marL="0" indent="0">
              <a:buNone/>
            </a:pPr>
            <a:endParaRPr lang="pl-PL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00B050"/>
                </a:solidFill>
              </a:rPr>
              <a:t>20.05</a:t>
            </a:r>
            <a:r>
              <a:rPr lang="pl-PL" b="1" dirty="0">
                <a:solidFill>
                  <a:srgbClr val="00B050"/>
                </a:solidFill>
              </a:rPr>
              <a:t>. – </a:t>
            </a:r>
            <a:r>
              <a:rPr lang="pl-PL" b="1" dirty="0" smtClean="0">
                <a:solidFill>
                  <a:srgbClr val="00B050"/>
                </a:solidFill>
              </a:rPr>
              <a:t>poniedziałek– </a:t>
            </a:r>
            <a:r>
              <a:rPr lang="pl-PL" b="1" dirty="0">
                <a:solidFill>
                  <a:srgbClr val="00B050"/>
                </a:solidFill>
              </a:rPr>
              <a:t>język polski  – godz.9.00.</a:t>
            </a:r>
          </a:p>
          <a:p>
            <a:pPr>
              <a:buNone/>
            </a:pPr>
            <a:r>
              <a:rPr lang="pl-PL" dirty="0">
                <a:solidFill>
                  <a:srgbClr val="00B050"/>
                </a:solidFill>
              </a:rPr>
              <a:t>poziom  rozszerzony czas 210 min </a:t>
            </a:r>
          </a:p>
          <a:p>
            <a:pPr>
              <a:buNone/>
            </a:pPr>
            <a:endParaRPr lang="pl-PL" b="1" dirty="0"/>
          </a:p>
          <a:p>
            <a:r>
              <a:rPr lang="pl-PL" b="1" dirty="0" smtClean="0">
                <a:solidFill>
                  <a:srgbClr val="0070C0"/>
                </a:solidFill>
              </a:rPr>
              <a:t>21.05</a:t>
            </a:r>
            <a:r>
              <a:rPr lang="pl-PL" b="1" dirty="0">
                <a:solidFill>
                  <a:srgbClr val="0070C0"/>
                </a:solidFill>
              </a:rPr>
              <a:t>. – </a:t>
            </a:r>
            <a:r>
              <a:rPr lang="pl-PL" b="1" dirty="0" smtClean="0">
                <a:solidFill>
                  <a:srgbClr val="0070C0"/>
                </a:solidFill>
              </a:rPr>
              <a:t>wtorek </a:t>
            </a:r>
            <a:r>
              <a:rPr lang="pl-PL" b="1" dirty="0">
                <a:solidFill>
                  <a:srgbClr val="0070C0"/>
                </a:solidFill>
              </a:rPr>
              <a:t>– historia  – godz.9.00.</a:t>
            </a:r>
          </a:p>
          <a:p>
            <a:pPr>
              <a:buNone/>
            </a:pPr>
            <a:r>
              <a:rPr lang="pl-PL" dirty="0">
                <a:solidFill>
                  <a:srgbClr val="0070C0"/>
                </a:solidFill>
              </a:rPr>
              <a:t>poziom rozszerzony czas 180 min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95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800" b="1" dirty="0" smtClean="0">
                <a:solidFill>
                  <a:srgbClr val="140ADE"/>
                </a:solidFill>
                <a:latin typeface="Arial" pitchFamily="34" charset="0"/>
                <a:cs typeface="Arial" pitchFamily="34" charset="0"/>
              </a:rPr>
              <a:t>Harmonogram egzaminu </a:t>
            </a:r>
            <a:r>
              <a:rPr lang="pl-PL" altLang="pl-PL" sz="2800" b="1" dirty="0">
                <a:solidFill>
                  <a:srgbClr val="140ADE"/>
                </a:solidFill>
                <a:latin typeface="Arial" pitchFamily="34" charset="0"/>
                <a:cs typeface="Arial" pitchFamily="34" charset="0"/>
              </a:rPr>
              <a:t>maturalnego w 2024 r</a:t>
            </a:r>
            <a:r>
              <a:rPr lang="pl-PL" altLang="pl-PL" sz="2800" b="1" dirty="0" smtClean="0">
                <a:solidFill>
                  <a:srgbClr val="140ADE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l-PL" altLang="pl-PL" sz="2800" b="1" dirty="0" smtClean="0">
                <a:solidFill>
                  <a:srgbClr val="140ADE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800" b="1" dirty="0" smtClean="0">
                <a:solidFill>
                  <a:srgbClr val="140ADE"/>
                </a:solidFill>
                <a:latin typeface="Arial" pitchFamily="34" charset="0"/>
                <a:cs typeface="Arial" pitchFamily="34" charset="0"/>
              </a:rPr>
              <a:t>EGZAMIN USTNY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0070C0"/>
              </a:solidFill>
            </a:endParaRPr>
          </a:p>
          <a:p>
            <a:r>
              <a:rPr lang="pl-PL" sz="2800" b="1" dirty="0" smtClean="0">
                <a:solidFill>
                  <a:srgbClr val="0070C0"/>
                </a:solidFill>
              </a:rPr>
              <a:t>Języki obce nowożytne – 15.05. - środa</a:t>
            </a:r>
            <a:endParaRPr lang="pl-PL" sz="2800" b="1" dirty="0">
              <a:solidFill>
                <a:srgbClr val="0070C0"/>
              </a:solidFill>
            </a:endParaRPr>
          </a:p>
          <a:p>
            <a:r>
              <a:rPr lang="pl-PL" dirty="0" smtClean="0">
                <a:solidFill>
                  <a:srgbClr val="0070C0"/>
                </a:solidFill>
              </a:rPr>
              <a:t>Język </a:t>
            </a:r>
            <a:r>
              <a:rPr lang="pl-PL" dirty="0">
                <a:solidFill>
                  <a:srgbClr val="0070C0"/>
                </a:solidFill>
              </a:rPr>
              <a:t>angielski </a:t>
            </a:r>
            <a:r>
              <a:rPr lang="pl-PL" dirty="0" smtClean="0">
                <a:solidFill>
                  <a:srgbClr val="0070C0"/>
                </a:solidFill>
              </a:rPr>
              <a:t>        </a:t>
            </a:r>
            <a:endParaRPr lang="pl-PL" dirty="0">
              <a:solidFill>
                <a:srgbClr val="0070C0"/>
              </a:solidFill>
            </a:endParaRPr>
          </a:p>
          <a:p>
            <a:r>
              <a:rPr lang="pl-PL" dirty="0">
                <a:solidFill>
                  <a:srgbClr val="0070C0"/>
                </a:solidFill>
              </a:rPr>
              <a:t>Język niemiecki </a:t>
            </a:r>
            <a:r>
              <a:rPr lang="pl-PL" dirty="0" smtClean="0">
                <a:solidFill>
                  <a:srgbClr val="0070C0"/>
                </a:solidFill>
              </a:rPr>
              <a:t>      </a:t>
            </a:r>
            <a:endParaRPr lang="pl-PL" dirty="0">
              <a:solidFill>
                <a:srgbClr val="0070C0"/>
              </a:solidFill>
            </a:endParaRPr>
          </a:p>
          <a:p>
            <a:r>
              <a:rPr lang="pl-PL" dirty="0" smtClean="0">
                <a:solidFill>
                  <a:srgbClr val="0070C0"/>
                </a:solidFill>
              </a:rPr>
              <a:t>Język </a:t>
            </a:r>
            <a:r>
              <a:rPr lang="pl-PL" dirty="0">
                <a:solidFill>
                  <a:srgbClr val="0070C0"/>
                </a:solidFill>
              </a:rPr>
              <a:t>rosyjski </a:t>
            </a:r>
            <a:endParaRPr lang="pl-PL" dirty="0" smtClean="0"/>
          </a:p>
          <a:p>
            <a:endParaRPr lang="pl-PL" dirty="0"/>
          </a:p>
          <a:p>
            <a:r>
              <a:rPr lang="pl-PL" sz="2800" b="1" dirty="0">
                <a:solidFill>
                  <a:srgbClr val="C00000"/>
                </a:solidFill>
              </a:rPr>
              <a:t>Język polski – </a:t>
            </a:r>
            <a:r>
              <a:rPr lang="pl-PL" sz="2800" b="1" dirty="0" smtClean="0">
                <a:solidFill>
                  <a:srgbClr val="C00000"/>
                </a:solidFill>
              </a:rPr>
              <a:t>22.05.- środa i 23.05. - czwartek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10463"/>
            <a:ext cx="8911687" cy="1280890"/>
          </a:xfrm>
        </p:spPr>
        <p:txBody>
          <a:bodyPr/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Matura 2024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Zdający na egzamin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maturalny pisemny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przychodzą do szkoły    </a:t>
            </a:r>
          </a:p>
          <a:p>
            <a:pPr algn="ctr">
              <a:buNone/>
            </a:pP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  o godzinie 8.30 jeżeli egzamin rozpoczyna się o godz.9.00</a:t>
            </a:r>
          </a:p>
          <a:p>
            <a:pPr algn="ctr">
              <a:buNone/>
            </a:pP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 lub</a:t>
            </a:r>
          </a:p>
          <a:p>
            <a:pPr>
              <a:buNone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o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godzinie 13.30 jeżeli egzamin rozpoczyna się o godz.14.00</a:t>
            </a:r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dirty="0">
                <a:solidFill>
                  <a:srgbClr val="FF0000"/>
                </a:solidFill>
              </a:rPr>
              <a:t>    </a:t>
            </a:r>
            <a:r>
              <a:rPr lang="pl-PL" b="1" i="1" dirty="0">
                <a:solidFill>
                  <a:srgbClr val="FF0000"/>
                </a:solidFill>
              </a:rPr>
              <a:t>Po rozdaniu arkuszy spóźnione osoby </a:t>
            </a:r>
            <a:r>
              <a:rPr lang="pl-PL" b="1" i="1" dirty="0" smtClean="0">
                <a:solidFill>
                  <a:srgbClr val="FF0000"/>
                </a:solidFill>
              </a:rPr>
              <a:t>nie </a:t>
            </a:r>
            <a:r>
              <a:rPr lang="pl-PL" b="1" i="1" dirty="0">
                <a:solidFill>
                  <a:srgbClr val="FF0000"/>
                </a:solidFill>
              </a:rPr>
              <a:t>są </a:t>
            </a:r>
            <a:r>
              <a:rPr lang="pl-PL" b="1" i="1" dirty="0" smtClean="0">
                <a:solidFill>
                  <a:srgbClr val="FF0000"/>
                </a:solidFill>
              </a:rPr>
              <a:t> wpuszczane </a:t>
            </a:r>
            <a:r>
              <a:rPr lang="pl-PL" b="1" i="1" dirty="0">
                <a:solidFill>
                  <a:srgbClr val="FF0000"/>
                </a:solidFill>
              </a:rPr>
              <a:t>do sali egzaminacyjnej.                                                             </a:t>
            </a:r>
            <a:endParaRPr lang="pl-PL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W </a:t>
            </a:r>
            <a:r>
              <a:rPr lang="pl-PL" b="1" i="1" dirty="0">
                <a:solidFill>
                  <a:srgbClr val="FF0000"/>
                </a:solidFill>
              </a:rPr>
              <a:t>wyjątkowych sytuacjach PZN może wpuścić zdającego w czasie trwania czynności organizacyjnych.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2592824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</TotalTime>
  <Words>694</Words>
  <Application>Microsoft Office PowerPoint</Application>
  <PresentationFormat>Niestandardowy</PresentationFormat>
  <Paragraphs>102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Smuga</vt:lpstr>
      <vt:lpstr>XIII Liceum Ogólnokształcące im. gen. Józefa Hallera ul. Fredry 3   85-057  Bydgoszcz</vt:lpstr>
      <vt:lpstr>Prezentacja programu PowerPoint</vt:lpstr>
      <vt:lpstr>Prezentacja programu PowerPoint</vt:lpstr>
      <vt:lpstr>Prezentacja programu PowerPoint</vt:lpstr>
      <vt:lpstr>Harmonogram egzaminu maturalnego w 2024 r. EGZAMIN PISEMNY</vt:lpstr>
      <vt:lpstr>Harmonogram egzaminu maturalnego w 2024 r. EGZAMIN PISEMNY</vt:lpstr>
      <vt:lpstr>Harmonogram egzaminu maturalnego w 2024 r. EGZAMIN PISEMNY</vt:lpstr>
      <vt:lpstr>Harmonogram egzaminu maturalnego w 2024 r. EGZAMIN USTNY</vt:lpstr>
      <vt:lpstr>Matura 2024</vt:lpstr>
      <vt:lpstr>Matura 2024</vt:lpstr>
      <vt:lpstr>Przybory pomocnicze</vt:lpstr>
      <vt:lpstr>Przybory pomocnicze</vt:lpstr>
      <vt:lpstr>Matura 2024</vt:lpstr>
      <vt:lpstr>Zakaz wnoszenia i korzystania w sali</vt:lpstr>
      <vt:lpstr>Prezentacja programu PowerPoint</vt:lpstr>
      <vt:lpstr>Termin dodatkowy  część ustna – 10-12 czerwca,  część pisemna – 3-17 czerwca                       egzaminy w Gdańsku</vt:lpstr>
      <vt:lpstr>Termin dodatkowy</vt:lpstr>
      <vt:lpstr>Świadectwa</vt:lpstr>
      <vt:lpstr>Egzamin w terminie poprawkowym</vt:lpstr>
      <vt:lpstr>Prezentacja programu PowerPoint</vt:lpstr>
      <vt:lpstr>Egzamin w terminie poprawkowym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XIII Liceum Ogólnokształcące im. gen. Józefa Hallera ul. Fredry 3   85-057  Bydgoszcz</dc:title>
  <dc:creator>Mariola Szczawińska</dc:creator>
  <cp:lastModifiedBy>Arleta</cp:lastModifiedBy>
  <cp:revision>22</cp:revision>
  <dcterms:created xsi:type="dcterms:W3CDTF">2024-03-16T17:54:39Z</dcterms:created>
  <dcterms:modified xsi:type="dcterms:W3CDTF">2024-04-03T19:10:05Z</dcterms:modified>
</cp:coreProperties>
</file>