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-206" y="-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e.gda.pl/" TargetMode="External"/><Relationship Id="rId2" Type="http://schemas.openxmlformats.org/officeDocument/2006/relationships/hyperlink" Target="http://www.cke.edu.p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e.gda.pl/" TargetMode="External"/><Relationship Id="rId2" Type="http://schemas.openxmlformats.org/officeDocument/2006/relationships/hyperlink" Target="http://www.cke.edu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ke.gov.p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71701" y="1767254"/>
            <a:ext cx="9332912" cy="3010127"/>
          </a:xfrm>
        </p:spPr>
        <p:txBody>
          <a:bodyPr>
            <a:noAutofit/>
          </a:bodyPr>
          <a:lstStyle/>
          <a:p>
            <a:pPr algn="ctr"/>
            <a:r>
              <a:rPr lang="pl-PL" sz="8000" b="1" dirty="0">
                <a:solidFill>
                  <a:srgbClr val="FF0000"/>
                </a:solidFill>
              </a:rPr>
              <a:t>MATURA </a:t>
            </a:r>
            <a:r>
              <a:rPr lang="pl-PL" sz="8000" b="1" dirty="0" smtClean="0">
                <a:solidFill>
                  <a:srgbClr val="FF0000"/>
                </a:solidFill>
              </a:rPr>
              <a:t>2024</a:t>
            </a:r>
            <a:r>
              <a:rPr lang="pl-PL" sz="80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l-PL" sz="8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INFORMACJE DLA </a:t>
            </a: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</a:rPr>
              <a:t>PRZYSTĘPUJĄCYCH </a:t>
            </a: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PO RAZ PIERWSZY DO EGZAMINU MATURALNEGO</a:t>
            </a:r>
            <a:b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 W ROKU SZKOLNYM </a:t>
            </a: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</a:rPr>
              <a:t>2023/2024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20108" y="5143500"/>
            <a:ext cx="8884504" cy="760162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>
                <a:latin typeface="Monotype Corsiva" pitchFamily="66" charset="0"/>
              </a:rPr>
              <a:t>XIII Liceum Ogólnokształcące</a:t>
            </a:r>
            <a:br>
              <a:rPr lang="pl-PL" b="1" dirty="0">
                <a:latin typeface="Monotype Corsiva" pitchFamily="66" charset="0"/>
              </a:rPr>
            </a:br>
            <a:r>
              <a:rPr lang="pl-PL" b="1" dirty="0" smtClean="0">
                <a:latin typeface="Monotype Corsiva" pitchFamily="66" charset="0"/>
              </a:rPr>
              <a:t>    im</a:t>
            </a:r>
            <a:r>
              <a:rPr lang="pl-PL" b="1" dirty="0">
                <a:latin typeface="Monotype Corsiva" pitchFamily="66" charset="0"/>
              </a:rPr>
              <a:t>. gen. Józefa Hallera</a:t>
            </a:r>
            <a:br>
              <a:rPr lang="pl-PL" b="1" dirty="0">
                <a:latin typeface="Monotype Corsiva" pitchFamily="66" charset="0"/>
              </a:rPr>
            </a:br>
            <a:r>
              <a:rPr lang="pl-PL" b="1" dirty="0">
                <a:latin typeface="Monotype Corsiva" pitchFamily="66" charset="0"/>
              </a:rPr>
              <a:t>ul. Fredry 3,   85-057  Bydgoszcz</a:t>
            </a: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319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Matura 2024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Zdający, który zamierza przystąpić do egzaminu maturalnego, składa </a:t>
            </a:r>
            <a:r>
              <a:rPr lang="pl-PL" b="1" dirty="0" smtClean="0"/>
              <a:t>deklarację wstępną </a:t>
            </a:r>
            <a:r>
              <a:rPr lang="pl-PL" dirty="0" smtClean="0"/>
              <a:t>przystąpienia </a:t>
            </a:r>
            <a:r>
              <a:rPr lang="pl-PL" dirty="0"/>
              <a:t>do tego </a:t>
            </a:r>
            <a:r>
              <a:rPr lang="pl-PL" dirty="0" smtClean="0"/>
              <a:t>egzaminu dyrektorowi szkoły   </a:t>
            </a:r>
            <a:r>
              <a:rPr lang="pl-PL" b="1" dirty="0" smtClean="0"/>
              <a:t>do 2 października 2023 r.</a:t>
            </a:r>
          </a:p>
          <a:p>
            <a:r>
              <a:rPr lang="pl-PL" dirty="0" smtClean="0"/>
              <a:t>Do</a:t>
            </a:r>
            <a:r>
              <a:rPr lang="pl-PL" b="1" dirty="0" smtClean="0"/>
              <a:t> </a:t>
            </a:r>
            <a:r>
              <a:rPr lang="pl-PL" b="1" dirty="0">
                <a:solidFill>
                  <a:srgbClr val="00B050"/>
                </a:solidFill>
              </a:rPr>
              <a:t>7 lutego </a:t>
            </a:r>
            <a:r>
              <a:rPr lang="pl-PL" b="1" dirty="0" smtClean="0">
                <a:solidFill>
                  <a:srgbClr val="00B050"/>
                </a:solidFill>
              </a:rPr>
              <a:t>2024 </a:t>
            </a:r>
            <a:r>
              <a:rPr lang="pl-PL" b="1" dirty="0">
                <a:solidFill>
                  <a:srgbClr val="00B050"/>
                </a:solidFill>
              </a:rPr>
              <a:t>r.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pl-PL" dirty="0"/>
              <a:t>należy złożyć</a:t>
            </a:r>
            <a:r>
              <a:rPr lang="pl-PL" b="1" dirty="0"/>
              <a:t> </a:t>
            </a:r>
            <a:r>
              <a:rPr lang="pl-PL" b="1" dirty="0">
                <a:solidFill>
                  <a:srgbClr val="00B050"/>
                </a:solidFill>
              </a:rPr>
              <a:t>ostateczną deklarację wyboru przedmiotów</a:t>
            </a:r>
            <a:r>
              <a:rPr lang="pl-PL" dirty="0"/>
              <a:t> zdawanych na egzaminie maturalnym. </a:t>
            </a:r>
            <a:endParaRPr lang="pl-PL" dirty="0" smtClean="0"/>
          </a:p>
          <a:p>
            <a:r>
              <a:rPr lang="pl-PL" b="1" dirty="0" smtClean="0"/>
              <a:t>Po terminie złożenia deklaracji ostatecznej nie ma już możliwości dokonywania w deklaracji zmian. Deklaracja wstępna staje się deklaracją ostateczną.</a:t>
            </a:r>
          </a:p>
          <a:p>
            <a:r>
              <a:rPr lang="pl-PL" b="1" dirty="0" smtClean="0"/>
              <a:t>Dokumenty </a:t>
            </a:r>
            <a:r>
              <a:rPr lang="pl-PL" b="1" dirty="0"/>
              <a:t>uprawniające do dostosowania warunków </a:t>
            </a:r>
            <a:r>
              <a:rPr lang="pl-PL" b="1" dirty="0" smtClean="0"/>
              <a:t>lub formy </a:t>
            </a:r>
            <a:r>
              <a:rPr lang="pl-PL" b="1" dirty="0"/>
              <a:t>egzaminu zdający przekłada  dyrektorowi szkoły  razem  z deklaracją.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92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Matura 2024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Szczegółowa informacja dotycząca sposobu dostosowania warunków i </a:t>
            </a:r>
            <a:r>
              <a:rPr lang="pl-PL" dirty="0" smtClean="0"/>
              <a:t>formy przeprowadzenia </a:t>
            </a:r>
            <a:r>
              <a:rPr lang="pl-PL" dirty="0"/>
              <a:t>egzaminu </a:t>
            </a:r>
            <a:r>
              <a:rPr lang="pl-PL" dirty="0" smtClean="0"/>
              <a:t>maturalnego jest </a:t>
            </a:r>
            <a:r>
              <a:rPr lang="pl-PL" dirty="0"/>
              <a:t>ogłoszona przez dyrektora </a:t>
            </a:r>
            <a:r>
              <a:rPr lang="pl-PL" dirty="0" smtClean="0"/>
              <a:t>CKE na stronie </a:t>
            </a:r>
            <a:r>
              <a:rPr lang="pl-PL" b="1" i="1" dirty="0">
                <a:hlinkClick r:id="rId2"/>
              </a:rPr>
              <a:t>www.cke.edu.pl</a:t>
            </a:r>
            <a:r>
              <a:rPr lang="pl-PL" b="1" dirty="0"/>
              <a:t> </a:t>
            </a:r>
            <a:r>
              <a:rPr lang="pl-PL" dirty="0"/>
              <a:t>oraz </a:t>
            </a:r>
            <a:r>
              <a:rPr lang="pl-PL" b="1" u="sng" dirty="0">
                <a:solidFill>
                  <a:schemeClr val="hlink"/>
                </a:solidFill>
                <a:hlinkClick r:id="rId3" tooltip="http://www.oke.gda.pl/"/>
              </a:rPr>
              <a:t>www.oke.gda.pl</a:t>
            </a:r>
            <a:endParaRPr lang="pl-PL" b="1" u="sng" dirty="0">
              <a:solidFill>
                <a:schemeClr val="hlink"/>
              </a:solidFill>
            </a:endParaRPr>
          </a:p>
          <a:p>
            <a:pPr>
              <a:buNone/>
            </a:pPr>
            <a:r>
              <a:rPr lang="pl-PL" b="1" u="sng" dirty="0">
                <a:solidFill>
                  <a:schemeClr val="hlink"/>
                </a:solidFill>
              </a:rPr>
              <a:t>Komunikat z </a:t>
            </a:r>
            <a:r>
              <a:rPr lang="pl-PL" b="1" u="sng" dirty="0" smtClean="0">
                <a:solidFill>
                  <a:schemeClr val="hlink"/>
                </a:solidFill>
              </a:rPr>
              <a:t>17 </a:t>
            </a:r>
            <a:r>
              <a:rPr lang="pl-PL" b="1" u="sng" dirty="0">
                <a:solidFill>
                  <a:schemeClr val="hlink"/>
                </a:solidFill>
              </a:rPr>
              <a:t>sierpnia </a:t>
            </a:r>
            <a:r>
              <a:rPr lang="pl-PL" b="1" u="sng" dirty="0" smtClean="0">
                <a:solidFill>
                  <a:schemeClr val="hlink"/>
                </a:solidFill>
              </a:rPr>
              <a:t>2023r</a:t>
            </a:r>
            <a:r>
              <a:rPr lang="pl-PL" b="1" u="sng" dirty="0">
                <a:solidFill>
                  <a:schemeClr val="hlink"/>
                </a:solidFill>
              </a:rPr>
              <a:t>.</a:t>
            </a:r>
            <a:endParaRPr lang="pl-PL" dirty="0"/>
          </a:p>
          <a:p>
            <a:r>
              <a:rPr lang="pl-PL" b="1" dirty="0"/>
              <a:t>Dostosowanie formy </a:t>
            </a:r>
            <a:r>
              <a:rPr lang="pl-PL" dirty="0"/>
              <a:t>przeprowadzenia egzaminu maturalnego polega na </a:t>
            </a:r>
            <a:r>
              <a:rPr lang="pl-PL" dirty="0" smtClean="0"/>
              <a:t>przygotowaniu odrębnych </a:t>
            </a:r>
            <a:r>
              <a:rPr lang="pl-PL" dirty="0"/>
              <a:t>arkuszy egzaminacyjnych dostosowanych do rodzaju </a:t>
            </a:r>
            <a:r>
              <a:rPr lang="pl-PL" dirty="0" smtClean="0"/>
              <a:t>niepełnosprawności absolwenta</a:t>
            </a:r>
            <a:r>
              <a:rPr lang="pl-PL" dirty="0"/>
              <a:t>, posiadającego orzeczenie o potrzebie kształcenia specjalnego wydane </a:t>
            </a:r>
            <a:r>
              <a:rPr lang="pl-PL" dirty="0" smtClean="0"/>
              <a:t>ze względu </a:t>
            </a:r>
            <a:r>
              <a:rPr lang="pl-PL" dirty="0"/>
              <a:t>na niepełnosprawność</a:t>
            </a:r>
            <a:r>
              <a:rPr lang="pl-PL" dirty="0" smtClean="0"/>
              <a:t>.</a:t>
            </a:r>
          </a:p>
          <a:p>
            <a:r>
              <a:rPr lang="pl-PL" b="1" dirty="0">
                <a:solidFill>
                  <a:schemeClr val="tx1"/>
                </a:solidFill>
              </a:rPr>
              <a:t>Dostosowanie warunków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/>
              <a:t>polega np. na przedłużeniu czasu, </a:t>
            </a:r>
            <a:r>
              <a:rPr lang="pl-PL" dirty="0" smtClean="0"/>
              <a:t>ustaleniu zasad  oceniania, pomocy </a:t>
            </a:r>
            <a:r>
              <a:rPr lang="pl-PL" dirty="0"/>
              <a:t>nauczyciela wspomagającego w czytaniu i </a:t>
            </a:r>
            <a:r>
              <a:rPr lang="pl-PL" dirty="0" smtClean="0"/>
              <a:t>pisaniu.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341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Matura 2024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66092" y="1617785"/>
            <a:ext cx="10238520" cy="4293437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/>
              <a:t>Dokumenty, na podstawie których przyznawane jest dostosowanie formy lub </a:t>
            </a:r>
            <a:r>
              <a:rPr lang="pl-PL" b="1" dirty="0" smtClean="0"/>
              <a:t>warunków przeprowadzania </a:t>
            </a:r>
            <a:r>
              <a:rPr lang="pl-PL" b="1" dirty="0"/>
              <a:t>egzaminu maturalnego, to:</a:t>
            </a:r>
          </a:p>
          <a:p>
            <a:pPr marL="0" indent="0">
              <a:buNone/>
            </a:pPr>
            <a:r>
              <a:rPr lang="pl-PL" dirty="0"/>
              <a:t>1) orzeczenie o potrzebie kształcenia specjalnego wydane ze względu </a:t>
            </a:r>
            <a:r>
              <a:rPr lang="pl-PL" dirty="0" smtClean="0"/>
              <a:t>na niepełnosprawność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2) orzeczenie o potrzebie kształcenia specjalnego wydane ze względu </a:t>
            </a:r>
            <a:r>
              <a:rPr lang="pl-PL" dirty="0" smtClean="0"/>
              <a:t>na niedostosowanie społeczne  </a:t>
            </a:r>
          </a:p>
          <a:p>
            <a:pPr marL="0" indent="0">
              <a:buNone/>
            </a:pPr>
            <a:r>
              <a:rPr lang="pl-PL" dirty="0" smtClean="0"/>
              <a:t>     lub </a:t>
            </a:r>
            <a:r>
              <a:rPr lang="pl-PL" dirty="0"/>
              <a:t>zagrożenie niedostosowaniem społecznym</a:t>
            </a:r>
          </a:p>
          <a:p>
            <a:pPr marL="0" indent="0">
              <a:buNone/>
            </a:pPr>
            <a:r>
              <a:rPr lang="pl-PL" dirty="0"/>
              <a:t>3) orzeczenie o potrzebie indywidualnego nauczania</a:t>
            </a:r>
          </a:p>
          <a:p>
            <a:pPr marL="0" indent="0">
              <a:buNone/>
            </a:pPr>
            <a:r>
              <a:rPr lang="pl-PL" dirty="0" smtClean="0"/>
              <a:t>4) </a:t>
            </a:r>
            <a:r>
              <a:rPr lang="pl-PL" dirty="0"/>
              <a:t>zaświadczenie o stanie zdrowia wydane przez lekarza</a:t>
            </a:r>
          </a:p>
          <a:p>
            <a:pPr marL="0" indent="0">
              <a:buNone/>
            </a:pPr>
            <a:r>
              <a:rPr lang="pl-PL" dirty="0"/>
              <a:t>5) opinia poradni psychologiczno-pedagogicznej, w tym poradni </a:t>
            </a:r>
            <a:r>
              <a:rPr lang="pl-PL" dirty="0" smtClean="0"/>
              <a:t>specjalistycznej o </a:t>
            </a:r>
            <a:r>
              <a:rPr lang="pl-PL" dirty="0"/>
              <a:t>specyficznych trudnościach w uczeniu się</a:t>
            </a:r>
          </a:p>
          <a:p>
            <a:pPr marL="0" indent="0">
              <a:buNone/>
            </a:pPr>
            <a:r>
              <a:rPr lang="pl-PL" dirty="0"/>
              <a:t>6) pozytywna opinia rady pedagogicznej w przypadku:</a:t>
            </a:r>
          </a:p>
          <a:p>
            <a:pPr>
              <a:buAutoNum type="alphaLcParenR"/>
            </a:pPr>
            <a:r>
              <a:rPr lang="pl-PL" dirty="0" smtClean="0"/>
              <a:t>uczniów </a:t>
            </a:r>
            <a:r>
              <a:rPr lang="pl-PL" dirty="0"/>
              <a:t>objętych pomocą psychologiczno-pedagogiczną w szkole ze względu </a:t>
            </a:r>
            <a:r>
              <a:rPr lang="pl-PL" dirty="0" smtClean="0"/>
              <a:t>na trudności </a:t>
            </a:r>
            <a:r>
              <a:rPr lang="pl-PL" dirty="0"/>
              <a:t>adaptacyjne związane z wcześniejszym kształceniem za </a:t>
            </a:r>
            <a:r>
              <a:rPr lang="pl-PL" dirty="0" smtClean="0"/>
              <a:t>granicą,</a:t>
            </a:r>
          </a:p>
          <a:p>
            <a:pPr>
              <a:buAutoNum type="alphaLcParenR"/>
            </a:pPr>
            <a:r>
              <a:rPr lang="pl-PL" dirty="0" smtClean="0"/>
              <a:t>zaburzenia </a:t>
            </a:r>
            <a:r>
              <a:rPr lang="pl-PL" dirty="0"/>
              <a:t>komunikacji językowej lub sytuację kryzysową lub </a:t>
            </a:r>
            <a:r>
              <a:rPr lang="pl-PL" dirty="0" smtClean="0"/>
              <a:t>traumatyczną</a:t>
            </a:r>
          </a:p>
          <a:p>
            <a:pPr>
              <a:buAutoNum type="alphaLcParenR"/>
            </a:pPr>
            <a:r>
              <a:rPr lang="pl-PL" dirty="0" smtClean="0"/>
              <a:t> </a:t>
            </a:r>
            <a:r>
              <a:rPr lang="pl-PL" dirty="0"/>
              <a:t>cudzoziemców, którym ograniczona znajomość języka polskiego </a:t>
            </a:r>
            <a:r>
              <a:rPr lang="pl-PL" dirty="0" smtClean="0"/>
              <a:t>utrudnia  zrozumienie </a:t>
            </a:r>
            <a:r>
              <a:rPr lang="pl-PL" dirty="0"/>
              <a:t>czytanego </a:t>
            </a:r>
            <a:r>
              <a:rPr lang="pl-PL" dirty="0" smtClean="0"/>
              <a:t>tekstu </a:t>
            </a:r>
          </a:p>
          <a:p>
            <a:pPr>
              <a:buAutoNum type="alphaLcParenR"/>
            </a:pPr>
            <a:r>
              <a:rPr lang="pl-PL" dirty="0" smtClean="0"/>
              <a:t> </a:t>
            </a:r>
            <a:r>
              <a:rPr lang="pl-PL" dirty="0"/>
              <a:t>uczniów – obywateli </a:t>
            </a:r>
            <a:r>
              <a:rPr lang="pl-PL" dirty="0" smtClean="0"/>
              <a:t>Ukrainy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94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Matura 2024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/>
              <a:t>WARUNKI ZDANIA EGZAMINU MATURALNEGO</a:t>
            </a:r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2024 r. absolwent zdał egzamin </a:t>
            </a:r>
            <a:r>
              <a:rPr lang="pl-PL" dirty="0" smtClean="0"/>
              <a:t>maturalny jeśli:</a:t>
            </a:r>
          </a:p>
          <a:p>
            <a:pPr>
              <a:buAutoNum type="arabicParenR"/>
            </a:pPr>
            <a:r>
              <a:rPr lang="pl-PL" dirty="0" smtClean="0"/>
              <a:t>z </a:t>
            </a:r>
            <a:r>
              <a:rPr lang="pl-PL" dirty="0"/>
              <a:t>każdego z przedmiotów obowiązkowych w części ustnej oraz w części </a:t>
            </a:r>
            <a:r>
              <a:rPr lang="pl-PL" dirty="0" smtClean="0"/>
              <a:t>pisemnej otrzymał </a:t>
            </a:r>
            <a:r>
              <a:rPr lang="pl-PL" dirty="0"/>
              <a:t>co najmniej 30% punktów możliwych do </a:t>
            </a:r>
            <a:r>
              <a:rPr lang="pl-PL" dirty="0" smtClean="0"/>
              <a:t>uzyskania oraz                                                                   </a:t>
            </a:r>
          </a:p>
          <a:p>
            <a:pPr>
              <a:buAutoNum type="arabicParenR"/>
            </a:pPr>
            <a:r>
              <a:rPr lang="pl-PL" dirty="0" smtClean="0"/>
              <a:t>przystąpił </a:t>
            </a:r>
            <a:r>
              <a:rPr lang="pl-PL" dirty="0"/>
              <a:t>do części pisemnej egzaminu maturalnego z co najmniej jednego </a:t>
            </a:r>
            <a:r>
              <a:rPr lang="pl-PL" dirty="0" smtClean="0"/>
              <a:t>przedmiotu dodatkowego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46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Matura 2024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99138" y="1811215"/>
            <a:ext cx="9605474" cy="4100007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/>
              </a:rPr>
              <a:t>Szczegółowe informacje o egzaminie maturalnym znajdują się na stronach:</a:t>
            </a:r>
          </a:p>
          <a:p>
            <a:pPr marL="0" indent="0">
              <a:buNone/>
            </a:pPr>
            <a:endParaRPr lang="pl-PL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"/>
            </a:endParaRPr>
          </a:p>
          <a:p>
            <a:r>
              <a:rPr lang="pl-PL" b="1" dirty="0" smtClean="0">
                <a:solidFill>
                  <a:schemeClr val="hlink"/>
                </a:solidFill>
                <a:hlinkClick r:id=""/>
              </a:rPr>
              <a:t>CKE </a:t>
            </a:r>
            <a:r>
              <a:rPr lang="pl-PL" b="1" dirty="0">
                <a:solidFill>
                  <a:schemeClr val="hlink"/>
                </a:solidFill>
                <a:hlinkClick r:id=""/>
              </a:rPr>
              <a:t>Warszawa: </a:t>
            </a:r>
            <a:r>
              <a:rPr lang="pl-PL" b="1" dirty="0" smtClean="0">
                <a:solidFill>
                  <a:schemeClr val="hlink"/>
                </a:solidFill>
                <a:hlinkClick r:id="rId2"/>
              </a:rPr>
              <a:t>www.cke.edu.pl</a:t>
            </a:r>
            <a:endParaRPr lang="pl-PL" b="1" dirty="0" smtClean="0">
              <a:solidFill>
                <a:schemeClr val="hlink"/>
              </a:solidFill>
            </a:endParaRPr>
          </a:p>
          <a:p>
            <a:endParaRPr lang="pl-PL" b="1" dirty="0">
              <a:solidFill>
                <a:schemeClr val="hlink"/>
              </a:solidFill>
            </a:endParaRPr>
          </a:p>
          <a:p>
            <a:endParaRPr lang="pl-PL" b="1" dirty="0">
              <a:solidFill>
                <a:schemeClr val="hlink"/>
              </a:solidFill>
            </a:endParaRPr>
          </a:p>
          <a:p>
            <a:r>
              <a:rPr lang="pl-PL" b="1" dirty="0">
                <a:solidFill>
                  <a:schemeClr val="hlink"/>
                </a:solidFill>
                <a:hlinkClick r:id="rId3" tooltip="http://www.oke.gda.pl/"/>
              </a:rPr>
              <a:t>OKE Gdańsk: www.oke.gda.pl</a:t>
            </a:r>
            <a:endParaRPr lang="pl-PL" b="1" dirty="0">
              <a:solidFill>
                <a:schemeClr val="hlink"/>
              </a:solidFill>
            </a:endParaRPr>
          </a:p>
          <a:p>
            <a:pPr>
              <a:buNone/>
            </a:pPr>
            <a:endParaRPr lang="pl-PL" b="1" dirty="0" smtClean="0">
              <a:solidFill>
                <a:schemeClr val="hlink"/>
              </a:solidFill>
            </a:endParaRPr>
          </a:p>
          <a:p>
            <a:pPr>
              <a:buNone/>
            </a:pPr>
            <a:endParaRPr lang="pl-PL" b="1" dirty="0">
              <a:solidFill>
                <a:schemeClr val="hlink"/>
              </a:solidFill>
            </a:endParaRPr>
          </a:p>
          <a:p>
            <a:r>
              <a:rPr lang="pl-PL" b="1" dirty="0">
                <a:solidFill>
                  <a:schemeClr val="tx2"/>
                </a:solidFill>
              </a:rPr>
              <a:t>https://lo13.edu.bydgoszcz.pl/</a:t>
            </a:r>
          </a:p>
        </p:txBody>
      </p:sp>
    </p:spTree>
    <p:extLst>
      <p:ext uri="{BB962C8B-B14F-4D97-AF65-F5344CB8AC3E}">
        <p14:creationId xmlns:p14="http://schemas.microsoft.com/office/powerpoint/2010/main" val="91112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Matura 2024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389185"/>
            <a:ext cx="8915400" cy="4522037"/>
          </a:xfrm>
        </p:spPr>
        <p:txBody>
          <a:bodyPr/>
          <a:lstStyle/>
          <a:p>
            <a:r>
              <a:rPr lang="pl-PL" dirty="0" smtClean="0"/>
              <a:t>W 2024 r. egzamin maturalny w </a:t>
            </a:r>
            <a:r>
              <a:rPr lang="pl-PL" b="1" dirty="0" smtClean="0"/>
              <a:t>Formule 2023 </a:t>
            </a:r>
            <a:r>
              <a:rPr lang="pl-PL" dirty="0" smtClean="0"/>
              <a:t>jest przeprowadzany             na podstawie wymagań egzaminacyjnych określonych w załączniku            do rozporządzenia Ministra Edukacji i Nauki z dnia 10 czerwca 2022 r.</a:t>
            </a:r>
          </a:p>
          <a:p>
            <a:r>
              <a:rPr lang="pl-PL" dirty="0" smtClean="0"/>
              <a:t>Egzamin maturalny jest przeprowadzony jeden raz w ciągu roku,                  w okresie od maja do września, w terminach: głównym, dodatkowym           i poprawkowym.</a:t>
            </a:r>
          </a:p>
          <a:p>
            <a:r>
              <a:rPr lang="pl-PL" dirty="0" smtClean="0"/>
              <a:t> </a:t>
            </a:r>
            <a:r>
              <a:rPr lang="pl-PL" dirty="0"/>
              <a:t>Egzamin </a:t>
            </a:r>
            <a:r>
              <a:rPr lang="pl-PL" dirty="0" smtClean="0"/>
              <a:t>maturalny jest przeprowadzony z przedmiotów obowiązkowych  oraz przedmiotów dodatkowych i w </a:t>
            </a:r>
            <a:r>
              <a:rPr lang="pl-PL" b="1" dirty="0" smtClean="0">
                <a:solidFill>
                  <a:srgbClr val="FF0000"/>
                </a:solidFill>
              </a:rPr>
              <a:t>2024 r. składa się z części ustnej       oraz  części pisemnej.</a:t>
            </a:r>
          </a:p>
          <a:p>
            <a:r>
              <a:rPr lang="pl-PL" dirty="0"/>
              <a:t>Egzamin </a:t>
            </a:r>
            <a:r>
              <a:rPr lang="pl-PL" dirty="0" smtClean="0"/>
              <a:t>maturalny w części pisemnej z przedmiotów obowiązkowych jest przeprowadzany na poziomie podstawowym i obejmuje wymagania egzaminacyjne dla poziomu podstawowego.</a:t>
            </a:r>
          </a:p>
          <a:p>
            <a:r>
              <a:rPr lang="pl-PL" dirty="0" smtClean="0"/>
              <a:t>Dla egzaminu maturalnego w części ustnej z przedmiotów obowiązkowych nie określa się poziomu egzaminu.</a:t>
            </a:r>
          </a:p>
          <a:p>
            <a:endParaRPr lang="pl-PL" dirty="0" smtClean="0"/>
          </a:p>
          <a:p>
            <a:endParaRPr lang="pl-PL" b="1" dirty="0" smtClean="0">
              <a:solidFill>
                <a:srgbClr val="FF0000"/>
              </a:solidFill>
            </a:endParaRPr>
          </a:p>
          <a:p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1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Matura 2024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Absolwent zdaje obowiązkowo w części ustnej – egzaminy, dla których nie określa się poziomu, z następujących przedmiotów: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 smtClean="0"/>
              <a:t>Język polski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 smtClean="0"/>
              <a:t>Język </a:t>
            </a:r>
            <a:r>
              <a:rPr lang="pl-PL" b="1" dirty="0"/>
              <a:t>obcy</a:t>
            </a:r>
            <a:r>
              <a:rPr lang="pl-PL" dirty="0"/>
              <a:t> nowożytny wybrany s</a:t>
            </a:r>
            <a:r>
              <a:rPr lang="pl-PL" dirty="0" smtClean="0"/>
              <a:t>pośród </a:t>
            </a:r>
            <a:r>
              <a:rPr lang="pl-PL" dirty="0"/>
              <a:t>języków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angielskiego,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francuskiego</a:t>
            </a:r>
            <a:r>
              <a:rPr lang="pl-PL" dirty="0"/>
              <a:t>,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hiszpańskiego</a:t>
            </a:r>
            <a:r>
              <a:rPr lang="pl-PL" dirty="0"/>
              <a:t>,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niemieckiego</a:t>
            </a:r>
            <a:r>
              <a:rPr lang="pl-PL" dirty="0"/>
              <a:t>,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rosyjskiego </a:t>
            </a:r>
          </a:p>
          <a:p>
            <a:pPr marL="0" indent="0">
              <a:buNone/>
            </a:pPr>
            <a:r>
              <a:rPr lang="pl-PL" dirty="0"/>
              <a:t>w</a:t>
            </a:r>
            <a:r>
              <a:rPr lang="pl-PL" smtClean="0"/>
              <a:t>łoskiego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1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Matura 2024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Absolwent zdaje obowiązkowo w </a:t>
            </a:r>
            <a:r>
              <a:rPr lang="pl-PL" b="1" dirty="0" smtClean="0"/>
              <a:t>części pisemnej </a:t>
            </a:r>
            <a:r>
              <a:rPr lang="pl-PL" b="1" dirty="0"/>
              <a:t>– egzaminy</a:t>
            </a:r>
            <a:r>
              <a:rPr lang="pl-PL" b="1" dirty="0" smtClean="0"/>
              <a:t>, na poziomie podstawowym, </a:t>
            </a:r>
            <a:r>
              <a:rPr lang="pl-PL" b="1" dirty="0"/>
              <a:t>z następujących przedmiotów: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Język </a:t>
            </a:r>
            <a:r>
              <a:rPr lang="pl-PL" b="1" dirty="0" smtClean="0"/>
              <a:t>polski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 smtClean="0"/>
              <a:t>Matematyka</a:t>
            </a:r>
            <a:endParaRPr lang="pl-PL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Język obcy</a:t>
            </a:r>
            <a:r>
              <a:rPr lang="pl-PL" dirty="0"/>
              <a:t> nowożytny wybrany spośród języków:</a:t>
            </a:r>
          </a:p>
          <a:p>
            <a:pPr marL="0" indent="0">
              <a:buNone/>
            </a:pPr>
            <a:r>
              <a:rPr lang="pl-PL" dirty="0" smtClean="0"/>
              <a:t>angielskiego</a:t>
            </a:r>
            <a:r>
              <a:rPr lang="pl-PL" dirty="0"/>
              <a:t>, </a:t>
            </a:r>
          </a:p>
          <a:p>
            <a:pPr marL="0" indent="0">
              <a:buNone/>
            </a:pPr>
            <a:r>
              <a:rPr lang="pl-PL" dirty="0"/>
              <a:t>francuskiego, </a:t>
            </a:r>
          </a:p>
          <a:p>
            <a:pPr marL="0" indent="0">
              <a:buNone/>
            </a:pPr>
            <a:r>
              <a:rPr lang="pl-PL" dirty="0"/>
              <a:t>hiszpańskiego, </a:t>
            </a:r>
          </a:p>
          <a:p>
            <a:pPr marL="0" indent="0">
              <a:buNone/>
            </a:pPr>
            <a:r>
              <a:rPr lang="pl-PL" dirty="0"/>
              <a:t>niemieckiego, </a:t>
            </a:r>
          </a:p>
          <a:p>
            <a:pPr marL="0" indent="0">
              <a:buNone/>
            </a:pPr>
            <a:r>
              <a:rPr lang="pl-PL" dirty="0"/>
              <a:t>rosyjskiego </a:t>
            </a:r>
          </a:p>
          <a:p>
            <a:pPr marL="0" indent="0">
              <a:buNone/>
            </a:pPr>
            <a:r>
              <a:rPr lang="pl-PL" dirty="0" smtClean="0"/>
              <a:t>włoskiego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94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Matura 2024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Aby w 2024 r. uzyskać świadectwo dojrzałości, absolwent obowiązkowo przystępuje również do części pisemnej egzaminu z jednego przedmiotu dodatkowego na poziomie rozszerzonym.</a:t>
            </a:r>
          </a:p>
          <a:p>
            <a:r>
              <a:rPr lang="pl-PL" dirty="0" smtClean="0"/>
              <a:t>Wyboru dokonuje spośród następujących </a:t>
            </a:r>
            <a:r>
              <a:rPr lang="pl-PL" dirty="0"/>
              <a:t>przedmiotów:</a:t>
            </a:r>
          </a:p>
          <a:p>
            <a:pPr>
              <a:buNone/>
            </a:pPr>
            <a:r>
              <a:rPr lang="pl-PL" dirty="0"/>
              <a:t>   </a:t>
            </a:r>
            <a:r>
              <a:rPr lang="pl-PL" dirty="0" smtClean="0"/>
              <a:t>  </a:t>
            </a:r>
            <a:r>
              <a:rPr lang="pl-PL" dirty="0"/>
              <a:t>biologia, chemia ,filozofia, fizyka, geografia, historia, historia muzyki ,historia sztuki, informatyka ,język angielski, język francuski, język hiszpański, język niemiecki, język rosyjski ,język włoski ,język łaciński i kultura antyczna </a:t>
            </a:r>
            <a:r>
              <a:rPr lang="pl-PL" dirty="0" smtClean="0"/>
              <a:t>,      język </a:t>
            </a:r>
            <a:r>
              <a:rPr lang="pl-PL" dirty="0"/>
              <a:t>polski ,matematyka </a:t>
            </a:r>
            <a:r>
              <a:rPr lang="pl-PL" dirty="0" smtClean="0"/>
              <a:t>i wiedza o </a:t>
            </a:r>
            <a:r>
              <a:rPr lang="pl-PL" dirty="0"/>
              <a:t>społeczeństwie.</a:t>
            </a:r>
          </a:p>
          <a:p>
            <a:r>
              <a:rPr lang="pl-PL" dirty="0" smtClean="0"/>
              <a:t>Absolwent może przystąpić do egzaminu maturalnego z nie więcej           niż pięciu przedmiotów dodatkowych.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624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Matura 2024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3600" b="1" dirty="0" smtClean="0"/>
              <a:t>   Szczegółowe </a:t>
            </a:r>
            <a:r>
              <a:rPr lang="pl-PL" sz="3600" b="1" dirty="0"/>
              <a:t>informacje, w tym </a:t>
            </a:r>
            <a:r>
              <a:rPr lang="pl-PL" sz="3600" b="1" i="1" dirty="0"/>
              <a:t>Aneksy do informatorów</a:t>
            </a:r>
            <a:r>
              <a:rPr lang="pl-PL" sz="3600" b="1" dirty="0"/>
              <a:t>, przykładowe arkusze egzaminacyjne, materiały dodatkowe – dostępne na stronie</a:t>
            </a:r>
          </a:p>
          <a:p>
            <a:pPr>
              <a:buNone/>
            </a:pPr>
            <a:r>
              <a:rPr lang="pl-PL" sz="3600" u="heavy" dirty="0">
                <a:hlinkClick r:id="rId2"/>
              </a:rPr>
              <a:t>https://cke.gov.pl</a:t>
            </a:r>
            <a:endParaRPr lang="pl-PL" sz="3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444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Matura 2024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45122" y="1811215"/>
            <a:ext cx="5011615" cy="3868617"/>
          </a:xfrm>
        </p:spPr>
        <p:txBody>
          <a:bodyPr/>
          <a:lstStyle/>
          <a:p>
            <a:pPr>
              <a:buNone/>
            </a:pPr>
            <a:r>
              <a:rPr lang="pl-PL" sz="4000" b="1" dirty="0">
                <a:solidFill>
                  <a:srgbClr val="00B050"/>
                </a:solidFill>
              </a:rPr>
              <a:t>Część ustna</a:t>
            </a:r>
          </a:p>
          <a:p>
            <a:pPr>
              <a:buNone/>
            </a:pPr>
            <a:r>
              <a:rPr lang="pl-PL" b="1" dirty="0">
                <a:solidFill>
                  <a:srgbClr val="00B050"/>
                </a:solidFill>
              </a:rPr>
              <a:t>Termin główny – od </a:t>
            </a:r>
            <a:r>
              <a:rPr lang="pl-PL" b="1" dirty="0" smtClean="0">
                <a:solidFill>
                  <a:srgbClr val="00B050"/>
                </a:solidFill>
              </a:rPr>
              <a:t>11 </a:t>
            </a:r>
            <a:r>
              <a:rPr lang="pl-PL" b="1" dirty="0">
                <a:solidFill>
                  <a:srgbClr val="00B050"/>
                </a:solidFill>
              </a:rPr>
              <a:t>do </a:t>
            </a:r>
            <a:r>
              <a:rPr lang="pl-PL" b="1" dirty="0" smtClean="0">
                <a:solidFill>
                  <a:srgbClr val="00B050"/>
                </a:solidFill>
              </a:rPr>
              <a:t>25 </a:t>
            </a:r>
            <a:r>
              <a:rPr lang="pl-PL" b="1" dirty="0">
                <a:solidFill>
                  <a:srgbClr val="00B050"/>
                </a:solidFill>
              </a:rPr>
              <a:t>maja</a:t>
            </a:r>
          </a:p>
          <a:p>
            <a:pPr lvl="0">
              <a:buNone/>
            </a:pPr>
            <a:endParaRPr lang="pl-PL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pl-PL" b="1" dirty="0">
                <a:solidFill>
                  <a:srgbClr val="00B050"/>
                </a:solidFill>
              </a:rPr>
              <a:t>Termin dodatkowy – od </a:t>
            </a:r>
            <a:r>
              <a:rPr lang="pl-PL" b="1" dirty="0" smtClean="0">
                <a:solidFill>
                  <a:srgbClr val="00B050"/>
                </a:solidFill>
              </a:rPr>
              <a:t>10 </a:t>
            </a:r>
            <a:r>
              <a:rPr lang="pl-PL" b="1" dirty="0">
                <a:solidFill>
                  <a:srgbClr val="00B050"/>
                </a:solidFill>
              </a:rPr>
              <a:t>do </a:t>
            </a:r>
            <a:r>
              <a:rPr lang="pl-PL" b="1" dirty="0" smtClean="0">
                <a:solidFill>
                  <a:srgbClr val="00B050"/>
                </a:solidFill>
              </a:rPr>
              <a:t>12 </a:t>
            </a:r>
            <a:r>
              <a:rPr lang="pl-PL" b="1" dirty="0">
                <a:solidFill>
                  <a:srgbClr val="00B050"/>
                </a:solidFill>
              </a:rPr>
              <a:t>czerwca</a:t>
            </a:r>
          </a:p>
          <a:p>
            <a:pPr>
              <a:buNone/>
            </a:pPr>
            <a:endParaRPr lang="pl-PL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pl-PL" b="1" dirty="0">
                <a:solidFill>
                  <a:srgbClr val="00B050"/>
                </a:solidFill>
              </a:rPr>
              <a:t>Termin poprawkowy – 21 sierpnia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899638" y="1811215"/>
            <a:ext cx="5604973" cy="4092629"/>
          </a:xfrm>
        </p:spPr>
        <p:txBody>
          <a:bodyPr/>
          <a:lstStyle/>
          <a:p>
            <a:pPr>
              <a:buNone/>
            </a:pPr>
            <a:r>
              <a:rPr lang="pl-PL" sz="3600" b="1" dirty="0">
                <a:solidFill>
                  <a:srgbClr val="C00000"/>
                </a:solidFill>
              </a:rPr>
              <a:t>Część pisemna</a:t>
            </a:r>
          </a:p>
          <a:p>
            <a:pPr>
              <a:buNone/>
            </a:pPr>
            <a:r>
              <a:rPr lang="pl-PL" b="1" dirty="0">
                <a:solidFill>
                  <a:srgbClr val="C00000"/>
                </a:solidFill>
              </a:rPr>
              <a:t>Termin główny – od </a:t>
            </a:r>
            <a:r>
              <a:rPr lang="pl-PL" b="1" dirty="0" smtClean="0">
                <a:solidFill>
                  <a:srgbClr val="C00000"/>
                </a:solidFill>
              </a:rPr>
              <a:t>7 </a:t>
            </a:r>
            <a:r>
              <a:rPr lang="pl-PL" b="1" dirty="0">
                <a:solidFill>
                  <a:srgbClr val="C00000"/>
                </a:solidFill>
              </a:rPr>
              <a:t>do </a:t>
            </a:r>
            <a:r>
              <a:rPr lang="pl-PL" b="1" dirty="0" smtClean="0">
                <a:solidFill>
                  <a:srgbClr val="C00000"/>
                </a:solidFill>
              </a:rPr>
              <a:t>24 </a:t>
            </a:r>
            <a:r>
              <a:rPr lang="pl-PL" b="1" dirty="0">
                <a:solidFill>
                  <a:srgbClr val="C00000"/>
                </a:solidFill>
              </a:rPr>
              <a:t>maja </a:t>
            </a:r>
            <a:r>
              <a:rPr lang="pl-PL" b="1" dirty="0" smtClean="0">
                <a:solidFill>
                  <a:srgbClr val="C00000"/>
                </a:solidFill>
              </a:rPr>
              <a:t>‎</a:t>
            </a:r>
            <a:endParaRPr lang="pl-PL" b="1" dirty="0">
              <a:solidFill>
                <a:srgbClr val="C00000"/>
              </a:solidFill>
            </a:endParaRPr>
          </a:p>
          <a:p>
            <a:pPr lvl="0"/>
            <a:endParaRPr lang="pl-PL" dirty="0"/>
          </a:p>
          <a:p>
            <a:pPr>
              <a:buNone/>
            </a:pPr>
            <a:r>
              <a:rPr lang="pl-PL" b="1" dirty="0">
                <a:solidFill>
                  <a:srgbClr val="C00000"/>
                </a:solidFill>
              </a:rPr>
              <a:t>Termin dodatkowy – od </a:t>
            </a:r>
            <a:r>
              <a:rPr lang="pl-PL" b="1" dirty="0" smtClean="0">
                <a:solidFill>
                  <a:srgbClr val="C00000"/>
                </a:solidFill>
              </a:rPr>
              <a:t>3 </a:t>
            </a:r>
            <a:r>
              <a:rPr lang="pl-PL" b="1" dirty="0">
                <a:solidFill>
                  <a:srgbClr val="C00000"/>
                </a:solidFill>
              </a:rPr>
              <a:t>do </a:t>
            </a:r>
            <a:r>
              <a:rPr lang="pl-PL" b="1" dirty="0" smtClean="0">
                <a:solidFill>
                  <a:srgbClr val="C00000"/>
                </a:solidFill>
              </a:rPr>
              <a:t>17czerwca</a:t>
            </a:r>
            <a:endParaRPr lang="pl-PL" b="1" dirty="0"/>
          </a:p>
          <a:p>
            <a:pPr>
              <a:buNone/>
            </a:pPr>
            <a:endParaRPr lang="pl-PL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pl-PL" b="1" dirty="0">
                <a:solidFill>
                  <a:srgbClr val="C00000"/>
                </a:solidFill>
              </a:rPr>
              <a:t>Termin poprawkowy – </a:t>
            </a:r>
            <a:r>
              <a:rPr lang="pl-PL" b="1" dirty="0" smtClean="0">
                <a:solidFill>
                  <a:srgbClr val="C00000"/>
                </a:solidFill>
              </a:rPr>
              <a:t>20 </a:t>
            </a:r>
            <a:r>
              <a:rPr lang="pl-PL" b="1" dirty="0">
                <a:solidFill>
                  <a:srgbClr val="C00000"/>
                </a:solidFill>
              </a:rPr>
              <a:t>sierpnia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40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Matura 2024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b="1" dirty="0" smtClean="0"/>
              <a:t>W </a:t>
            </a:r>
            <a:r>
              <a:rPr lang="pl-PL" b="1" dirty="0"/>
              <a:t>szczególnych przypadkach losowych lub zdrowotnych</a:t>
            </a:r>
            <a:r>
              <a:rPr lang="pl-PL" dirty="0"/>
              <a:t>, </a:t>
            </a:r>
            <a:r>
              <a:rPr lang="pl-PL" dirty="0" smtClean="0"/>
              <a:t>uniemożliwiających przystąpienie </a:t>
            </a:r>
            <a:r>
              <a:rPr lang="pl-PL" dirty="0"/>
              <a:t>do egzaminu maturalnego z danego przedmiotu lub przedmiotów w </a:t>
            </a:r>
            <a:r>
              <a:rPr lang="pl-PL" dirty="0" smtClean="0"/>
              <a:t>części ustnej </a:t>
            </a:r>
            <a:r>
              <a:rPr lang="pl-PL" dirty="0"/>
              <a:t>lub części pisemnej w terminie głównym, dyrektor okręgowej </a:t>
            </a:r>
            <a:r>
              <a:rPr lang="pl-PL" dirty="0" smtClean="0"/>
              <a:t>komisji egzaminacyjnej</a:t>
            </a:r>
            <a:r>
              <a:rPr lang="pl-PL" dirty="0"/>
              <a:t>, na udokumentowany wniosek absolwenta lub jego </a:t>
            </a:r>
            <a:r>
              <a:rPr lang="pl-PL" dirty="0" smtClean="0"/>
              <a:t>rodziców, może wyrazić zgodę na przystąpienie przez absolwenta   do egzaminu maturalnego </a:t>
            </a:r>
            <a:r>
              <a:rPr lang="pl-PL" dirty="0"/>
              <a:t>z tego przedmiotu lub przedmiotów w terminie dodatkowym (w </a:t>
            </a:r>
            <a:r>
              <a:rPr lang="pl-PL" dirty="0" smtClean="0"/>
              <a:t>czerwcu 2024 </a:t>
            </a:r>
            <a:r>
              <a:rPr lang="pl-PL" dirty="0"/>
              <a:t>r.).</a:t>
            </a:r>
          </a:p>
          <a:p>
            <a:pPr marL="0" indent="0">
              <a:buNone/>
            </a:pPr>
            <a:r>
              <a:rPr lang="pl-PL" dirty="0" smtClean="0"/>
              <a:t>Wniosek - absolwent </a:t>
            </a:r>
            <a:r>
              <a:rPr lang="pl-PL" dirty="0"/>
              <a:t>lub jego rodzice składają do </a:t>
            </a:r>
            <a:r>
              <a:rPr lang="pl-PL" dirty="0" smtClean="0"/>
              <a:t>dyrektora szkoły</a:t>
            </a:r>
            <a:r>
              <a:rPr lang="pl-PL" dirty="0"/>
              <a:t>, w której absolwent przystępuje do egzaminu maturalnego, nie później niż w </a:t>
            </a:r>
            <a:r>
              <a:rPr lang="pl-PL" dirty="0" smtClean="0"/>
              <a:t>dniu,         w </a:t>
            </a:r>
            <a:r>
              <a:rPr lang="pl-PL" dirty="0"/>
              <a:t>którym odbywa się egzamin maturalny z danego przedmiotu</a:t>
            </a:r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70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Matura 2024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Do egzaminu maturalnego w terminie poprawkowym może przystąpić absolwent, </a:t>
            </a:r>
            <a:r>
              <a:rPr lang="pl-PL" b="1" dirty="0" smtClean="0"/>
              <a:t>który </a:t>
            </a:r>
            <a:r>
              <a:rPr lang="pl-PL" b="1" dirty="0" smtClean="0">
                <a:solidFill>
                  <a:srgbClr val="FF0000"/>
                </a:solidFill>
              </a:rPr>
              <a:t>nie zdał </a:t>
            </a:r>
            <a:r>
              <a:rPr lang="pl-PL" b="1" dirty="0"/>
              <a:t>egzaminu </a:t>
            </a:r>
            <a:r>
              <a:rPr lang="pl-PL" b="1" dirty="0">
                <a:solidFill>
                  <a:srgbClr val="FF0000"/>
                </a:solidFill>
              </a:rPr>
              <a:t>wyłącznie z jednego przedmiotu obowiązkowego</a:t>
            </a:r>
            <a:r>
              <a:rPr lang="pl-PL" b="1" dirty="0"/>
              <a:t> w części </a:t>
            </a:r>
            <a:r>
              <a:rPr lang="pl-PL" b="1" dirty="0" smtClean="0"/>
              <a:t>ustnej ALBO w </a:t>
            </a:r>
            <a:r>
              <a:rPr lang="pl-PL" b="1" dirty="0"/>
              <a:t>części pisemnej, pod warunkiem że:</a:t>
            </a:r>
          </a:p>
          <a:p>
            <a:r>
              <a:rPr lang="pl-PL" dirty="0"/>
              <a:t>1) przystąpił do wszystkich egzaminów z przedmiotów obowiązkowych w części </a:t>
            </a:r>
            <a:r>
              <a:rPr lang="pl-PL" dirty="0" smtClean="0"/>
              <a:t>ustnej i </a:t>
            </a:r>
            <a:r>
              <a:rPr lang="pl-PL" dirty="0"/>
              <a:t>w części pisemnej i żaden z tych egzaminów nie został mu unieważniony ORAZ</a:t>
            </a:r>
          </a:p>
          <a:p>
            <a:r>
              <a:rPr lang="pl-PL" dirty="0"/>
              <a:t>2) przystąpił do egzaminu z co najmniej jednego przedmiotu dodatkowego na </a:t>
            </a:r>
            <a:r>
              <a:rPr lang="pl-PL" dirty="0" smtClean="0"/>
              <a:t>poziomie rozszerzonym </a:t>
            </a:r>
            <a:r>
              <a:rPr lang="pl-PL" dirty="0"/>
              <a:t>w części pisemnej </a:t>
            </a:r>
            <a:r>
              <a:rPr lang="pl-PL" dirty="0" smtClean="0"/>
              <a:t>i </a:t>
            </a:r>
            <a:r>
              <a:rPr lang="pl-PL" dirty="0"/>
              <a:t>egzamin </a:t>
            </a:r>
            <a:r>
              <a:rPr lang="pl-PL" dirty="0" smtClean="0"/>
              <a:t>ten nie </a:t>
            </a:r>
            <a:r>
              <a:rPr lang="pl-PL" dirty="0"/>
              <a:t>został mu </a:t>
            </a:r>
            <a:r>
              <a:rPr lang="pl-PL" dirty="0" smtClean="0"/>
              <a:t>unieważniony.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020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192</TotalTime>
  <Words>935</Words>
  <Application>Microsoft Office PowerPoint</Application>
  <PresentationFormat>Niestandardowy</PresentationFormat>
  <Paragraphs>96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Smuga</vt:lpstr>
      <vt:lpstr>MATURA 2024 INFORMACJE DLA PRZYSTĘPUJĄCYCH  PO RAZ PIERWSZY DO EGZAMINU MATURALNEGO  W ROKU SZKOLNYM 2023/2024</vt:lpstr>
      <vt:lpstr>Matura 2024</vt:lpstr>
      <vt:lpstr>Matura 2024</vt:lpstr>
      <vt:lpstr>Matura 2024</vt:lpstr>
      <vt:lpstr>Matura 2024</vt:lpstr>
      <vt:lpstr>Matura 2024</vt:lpstr>
      <vt:lpstr>Matura 2024</vt:lpstr>
      <vt:lpstr>Matura 2024</vt:lpstr>
      <vt:lpstr>Matura 2024</vt:lpstr>
      <vt:lpstr>Matura 2024</vt:lpstr>
      <vt:lpstr>Matura 2024</vt:lpstr>
      <vt:lpstr>Matura 2024</vt:lpstr>
      <vt:lpstr>Matura 2024</vt:lpstr>
      <vt:lpstr>Matura 2024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MATURA 2024 INFORMACJE DLA UCZNIÓW PRZYSTĘPUJĄCYCH  PO RAZ PIERWSZY DO EGZAMINU MATURALNEGO  W ROKU SZKOLNYM 2023/2024</dc:title>
  <dc:creator>Mariola Szczawińska</dc:creator>
  <cp:lastModifiedBy>Arleta</cp:lastModifiedBy>
  <cp:revision>21</cp:revision>
  <dcterms:created xsi:type="dcterms:W3CDTF">2023-09-02T10:50:07Z</dcterms:created>
  <dcterms:modified xsi:type="dcterms:W3CDTF">2023-09-10T12:25:44Z</dcterms:modified>
</cp:coreProperties>
</file>